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3"/>
  </p:notesMasterIdLst>
  <p:handoutMasterIdLst>
    <p:handoutMasterId r:id="rId24"/>
  </p:handoutMasterIdLst>
  <p:sldIdLst>
    <p:sldId id="256" r:id="rId2"/>
    <p:sldId id="289" r:id="rId3"/>
    <p:sldId id="280" r:id="rId4"/>
    <p:sldId id="281" r:id="rId5"/>
    <p:sldId id="282" r:id="rId6"/>
    <p:sldId id="286" r:id="rId7"/>
    <p:sldId id="287" r:id="rId8"/>
    <p:sldId id="288" r:id="rId9"/>
    <p:sldId id="284" r:id="rId10"/>
    <p:sldId id="285" r:id="rId11"/>
    <p:sldId id="283" r:id="rId12"/>
    <p:sldId id="290" r:id="rId13"/>
    <p:sldId id="292" r:id="rId14"/>
    <p:sldId id="291" r:id="rId15"/>
    <p:sldId id="293" r:id="rId16"/>
    <p:sldId id="259" r:id="rId17"/>
    <p:sldId id="260" r:id="rId18"/>
    <p:sldId id="278" r:id="rId19"/>
    <p:sldId id="268" r:id="rId20"/>
    <p:sldId id="275" r:id="rId21"/>
    <p:sldId id="294"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45"/>
  </p:normalViewPr>
  <p:slideViewPr>
    <p:cSldViewPr snapToGrid="0" snapToObjects="1">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D306C7E-C556-EA40-B5C7-FB99E352A188}" type="datetimeFigureOut">
              <a:rPr lang="en-US" smtClean="0"/>
              <a:t>11/30/2018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3F3572A-3B5C-5E4E-9AAD-EA46A06A1BB2}" type="slidenum">
              <a:rPr lang="en-US" smtClean="0"/>
              <a:t>‹#›</a:t>
            </a:fld>
            <a:endParaRPr lang="en-US"/>
          </a:p>
        </p:txBody>
      </p:sp>
    </p:spTree>
    <p:extLst>
      <p:ext uri="{BB962C8B-B14F-4D97-AF65-F5344CB8AC3E}">
        <p14:creationId xmlns:p14="http://schemas.microsoft.com/office/powerpoint/2010/main" val="12242219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93A3F3E-BCC0-C144-90DC-65E97F92BD18}" type="datetimeFigureOut">
              <a:rPr lang="en-US" smtClean="0"/>
              <a:t>11/30/2018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sl-SI"/>
              <a:t>Click to edit Master text styles</a:t>
            </a:r>
          </a:p>
          <a:p>
            <a:pPr lvl="1"/>
            <a:r>
              <a:rPr lang="sl-SI"/>
              <a:t>Second level</a:t>
            </a:r>
          </a:p>
          <a:p>
            <a:pPr lvl="2"/>
            <a:r>
              <a:rPr lang="sl-SI"/>
              <a:t>Third level</a:t>
            </a:r>
          </a:p>
          <a:p>
            <a:pPr lvl="3"/>
            <a:r>
              <a:rPr lang="sl-SI"/>
              <a:t>Fourth level</a:t>
            </a:r>
          </a:p>
          <a:p>
            <a:pPr lvl="4"/>
            <a:r>
              <a:rPr lang="sl-SI"/>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CD97A07-F5DD-F249-8157-DEE5BF909092}" type="slidenum">
              <a:rPr lang="en-US" smtClean="0"/>
              <a:t>‹#›</a:t>
            </a:fld>
            <a:endParaRPr lang="en-US"/>
          </a:p>
        </p:txBody>
      </p:sp>
    </p:spTree>
    <p:extLst>
      <p:ext uri="{BB962C8B-B14F-4D97-AF65-F5344CB8AC3E}">
        <p14:creationId xmlns:p14="http://schemas.microsoft.com/office/powerpoint/2010/main" val="155526751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sl-SI"/>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l-SI"/>
              <a:t>Click to edit Master subtitle style</a:t>
            </a:r>
            <a:endParaRPr lang="en-US"/>
          </a:p>
        </p:txBody>
      </p:sp>
      <p:sp>
        <p:nvSpPr>
          <p:cNvPr id="4" name="Date Placeholder 3"/>
          <p:cNvSpPr>
            <a:spLocks noGrp="1"/>
          </p:cNvSpPr>
          <p:nvPr>
            <p:ph type="dt" sz="half" idx="10"/>
          </p:nvPr>
        </p:nvSpPr>
        <p:spPr/>
        <p:txBody>
          <a:bodyPr/>
          <a:lstStyle/>
          <a:p>
            <a:fld id="{43B3A88A-DC9B-D94D-BF1D-6E9F8863CEB3}" type="datetimeFigureOut">
              <a:rPr lang="en-US" smtClean="0"/>
              <a:t>11/30/2018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B29182-AD3B-0D44-9606-52137C3CEFE4}" type="slidenum">
              <a:rPr lang="en-US" smtClean="0"/>
              <a:t>‹#›</a:t>
            </a:fld>
            <a:endParaRPr lang="en-US"/>
          </a:p>
        </p:txBody>
      </p:sp>
    </p:spTree>
    <p:extLst>
      <p:ext uri="{BB962C8B-B14F-4D97-AF65-F5344CB8AC3E}">
        <p14:creationId xmlns:p14="http://schemas.microsoft.com/office/powerpoint/2010/main" val="563850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sl-SI"/>
              <a:t>Click to edit Master text styles</a:t>
            </a:r>
          </a:p>
          <a:p>
            <a:pPr lvl="1"/>
            <a:r>
              <a:rPr lang="sl-SI"/>
              <a:t>Second level</a:t>
            </a:r>
          </a:p>
          <a:p>
            <a:pPr lvl="2"/>
            <a:r>
              <a:rPr lang="sl-SI"/>
              <a:t>Third level</a:t>
            </a:r>
          </a:p>
          <a:p>
            <a:pPr lvl="3"/>
            <a:r>
              <a:rPr lang="sl-SI"/>
              <a:t>Fourth level</a:t>
            </a:r>
          </a:p>
          <a:p>
            <a:pPr lvl="4"/>
            <a:r>
              <a:rPr lang="sl-SI"/>
              <a:t>Fifth level</a:t>
            </a:r>
            <a:endParaRPr lang="en-US"/>
          </a:p>
        </p:txBody>
      </p:sp>
      <p:sp>
        <p:nvSpPr>
          <p:cNvPr id="4" name="Date Placeholder 3"/>
          <p:cNvSpPr>
            <a:spLocks noGrp="1"/>
          </p:cNvSpPr>
          <p:nvPr>
            <p:ph type="dt" sz="half" idx="10"/>
          </p:nvPr>
        </p:nvSpPr>
        <p:spPr/>
        <p:txBody>
          <a:bodyPr/>
          <a:lstStyle/>
          <a:p>
            <a:fld id="{43B3A88A-DC9B-D94D-BF1D-6E9F8863CEB3}" type="datetimeFigureOut">
              <a:rPr lang="en-US" smtClean="0"/>
              <a:t>11/30/2018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B29182-AD3B-0D44-9606-52137C3CEFE4}" type="slidenum">
              <a:rPr lang="en-US" smtClean="0"/>
              <a:t>‹#›</a:t>
            </a:fld>
            <a:endParaRPr lang="en-US"/>
          </a:p>
        </p:txBody>
      </p:sp>
    </p:spTree>
    <p:extLst>
      <p:ext uri="{BB962C8B-B14F-4D97-AF65-F5344CB8AC3E}">
        <p14:creationId xmlns:p14="http://schemas.microsoft.com/office/powerpoint/2010/main" val="34260908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sl-SI"/>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sl-SI"/>
              <a:t>Click to edit Master text styles</a:t>
            </a:r>
          </a:p>
          <a:p>
            <a:pPr lvl="1"/>
            <a:r>
              <a:rPr lang="sl-SI"/>
              <a:t>Second level</a:t>
            </a:r>
          </a:p>
          <a:p>
            <a:pPr lvl="2"/>
            <a:r>
              <a:rPr lang="sl-SI"/>
              <a:t>Third level</a:t>
            </a:r>
          </a:p>
          <a:p>
            <a:pPr lvl="3"/>
            <a:r>
              <a:rPr lang="sl-SI"/>
              <a:t>Fourth level</a:t>
            </a:r>
          </a:p>
          <a:p>
            <a:pPr lvl="4"/>
            <a:r>
              <a:rPr lang="sl-SI"/>
              <a:t>Fifth level</a:t>
            </a:r>
            <a:endParaRPr lang="en-US"/>
          </a:p>
        </p:txBody>
      </p:sp>
      <p:sp>
        <p:nvSpPr>
          <p:cNvPr id="4" name="Date Placeholder 3"/>
          <p:cNvSpPr>
            <a:spLocks noGrp="1"/>
          </p:cNvSpPr>
          <p:nvPr>
            <p:ph type="dt" sz="half" idx="10"/>
          </p:nvPr>
        </p:nvSpPr>
        <p:spPr/>
        <p:txBody>
          <a:bodyPr/>
          <a:lstStyle/>
          <a:p>
            <a:fld id="{43B3A88A-DC9B-D94D-BF1D-6E9F8863CEB3}" type="datetimeFigureOut">
              <a:rPr lang="en-US" smtClean="0"/>
              <a:t>11/30/2018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B29182-AD3B-0D44-9606-52137C3CEFE4}" type="slidenum">
              <a:rPr lang="en-US" smtClean="0"/>
              <a:t>‹#›</a:t>
            </a:fld>
            <a:endParaRPr lang="en-US"/>
          </a:p>
        </p:txBody>
      </p:sp>
    </p:spTree>
    <p:extLst>
      <p:ext uri="{BB962C8B-B14F-4D97-AF65-F5344CB8AC3E}">
        <p14:creationId xmlns:p14="http://schemas.microsoft.com/office/powerpoint/2010/main" val="10363535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Click to edit Master title style</a:t>
            </a:r>
            <a:endParaRPr lang="en-US"/>
          </a:p>
        </p:txBody>
      </p:sp>
      <p:sp>
        <p:nvSpPr>
          <p:cNvPr id="3" name="Content Placeholder 2"/>
          <p:cNvSpPr>
            <a:spLocks noGrp="1"/>
          </p:cNvSpPr>
          <p:nvPr>
            <p:ph idx="1"/>
          </p:nvPr>
        </p:nvSpPr>
        <p:spPr/>
        <p:txBody>
          <a:bodyPr/>
          <a:lstStyle/>
          <a:p>
            <a:pPr lvl="0"/>
            <a:r>
              <a:rPr lang="sl-SI"/>
              <a:t>Click to edit Master text styles</a:t>
            </a:r>
          </a:p>
          <a:p>
            <a:pPr lvl="1"/>
            <a:r>
              <a:rPr lang="sl-SI"/>
              <a:t>Second level</a:t>
            </a:r>
          </a:p>
          <a:p>
            <a:pPr lvl="2"/>
            <a:r>
              <a:rPr lang="sl-SI"/>
              <a:t>Third level</a:t>
            </a:r>
          </a:p>
          <a:p>
            <a:pPr lvl="3"/>
            <a:r>
              <a:rPr lang="sl-SI"/>
              <a:t>Fourth level</a:t>
            </a:r>
          </a:p>
          <a:p>
            <a:pPr lvl="4"/>
            <a:r>
              <a:rPr lang="sl-SI"/>
              <a:t>Fifth level</a:t>
            </a:r>
            <a:endParaRPr lang="en-US"/>
          </a:p>
        </p:txBody>
      </p:sp>
      <p:sp>
        <p:nvSpPr>
          <p:cNvPr id="4" name="Date Placeholder 3"/>
          <p:cNvSpPr>
            <a:spLocks noGrp="1"/>
          </p:cNvSpPr>
          <p:nvPr>
            <p:ph type="dt" sz="half" idx="10"/>
          </p:nvPr>
        </p:nvSpPr>
        <p:spPr/>
        <p:txBody>
          <a:bodyPr/>
          <a:lstStyle/>
          <a:p>
            <a:fld id="{43B3A88A-DC9B-D94D-BF1D-6E9F8863CEB3}" type="datetimeFigureOut">
              <a:rPr lang="en-US" smtClean="0"/>
              <a:t>11/30/2018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B29182-AD3B-0D44-9606-52137C3CEFE4}" type="slidenum">
              <a:rPr lang="en-US" smtClean="0"/>
              <a:t>‹#›</a:t>
            </a:fld>
            <a:endParaRPr lang="en-US"/>
          </a:p>
        </p:txBody>
      </p:sp>
    </p:spTree>
    <p:extLst>
      <p:ext uri="{BB962C8B-B14F-4D97-AF65-F5344CB8AC3E}">
        <p14:creationId xmlns:p14="http://schemas.microsoft.com/office/powerpoint/2010/main" val="803385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sl-SI"/>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Click to edit Master text styles</a:t>
            </a:r>
          </a:p>
        </p:txBody>
      </p:sp>
      <p:sp>
        <p:nvSpPr>
          <p:cNvPr id="4" name="Date Placeholder 3"/>
          <p:cNvSpPr>
            <a:spLocks noGrp="1"/>
          </p:cNvSpPr>
          <p:nvPr>
            <p:ph type="dt" sz="half" idx="10"/>
          </p:nvPr>
        </p:nvSpPr>
        <p:spPr/>
        <p:txBody>
          <a:bodyPr/>
          <a:lstStyle/>
          <a:p>
            <a:fld id="{43B3A88A-DC9B-D94D-BF1D-6E9F8863CEB3}" type="datetimeFigureOut">
              <a:rPr lang="en-US" smtClean="0"/>
              <a:t>11/30/2018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B29182-AD3B-0D44-9606-52137C3CEFE4}" type="slidenum">
              <a:rPr lang="en-US" smtClean="0"/>
              <a:t>‹#›</a:t>
            </a:fld>
            <a:endParaRPr lang="en-US"/>
          </a:p>
        </p:txBody>
      </p:sp>
    </p:spTree>
    <p:extLst>
      <p:ext uri="{BB962C8B-B14F-4D97-AF65-F5344CB8AC3E}">
        <p14:creationId xmlns:p14="http://schemas.microsoft.com/office/powerpoint/2010/main" val="14619643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a:t>Click to edit Master text styles</a:t>
            </a:r>
          </a:p>
          <a:p>
            <a:pPr lvl="1"/>
            <a:r>
              <a:rPr lang="sl-SI"/>
              <a:t>Second level</a:t>
            </a:r>
          </a:p>
          <a:p>
            <a:pPr lvl="2"/>
            <a:r>
              <a:rPr lang="sl-SI"/>
              <a:t>Third level</a:t>
            </a:r>
          </a:p>
          <a:p>
            <a:pPr lvl="3"/>
            <a:r>
              <a:rPr lang="sl-SI"/>
              <a:t>Fourth level</a:t>
            </a:r>
          </a:p>
          <a:p>
            <a:pPr lvl="4"/>
            <a:r>
              <a:rPr lang="sl-SI"/>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a:t>Click to edit Master text styles</a:t>
            </a:r>
          </a:p>
          <a:p>
            <a:pPr lvl="1"/>
            <a:r>
              <a:rPr lang="sl-SI"/>
              <a:t>Second level</a:t>
            </a:r>
          </a:p>
          <a:p>
            <a:pPr lvl="2"/>
            <a:r>
              <a:rPr lang="sl-SI"/>
              <a:t>Third level</a:t>
            </a:r>
          </a:p>
          <a:p>
            <a:pPr lvl="3"/>
            <a:r>
              <a:rPr lang="sl-SI"/>
              <a:t>Fourth level</a:t>
            </a:r>
          </a:p>
          <a:p>
            <a:pPr lvl="4"/>
            <a:r>
              <a:rPr lang="sl-SI"/>
              <a:t>Fifth level</a:t>
            </a:r>
            <a:endParaRPr lang="en-US"/>
          </a:p>
        </p:txBody>
      </p:sp>
      <p:sp>
        <p:nvSpPr>
          <p:cNvPr id="5" name="Date Placeholder 4"/>
          <p:cNvSpPr>
            <a:spLocks noGrp="1"/>
          </p:cNvSpPr>
          <p:nvPr>
            <p:ph type="dt" sz="half" idx="10"/>
          </p:nvPr>
        </p:nvSpPr>
        <p:spPr/>
        <p:txBody>
          <a:bodyPr/>
          <a:lstStyle/>
          <a:p>
            <a:fld id="{43B3A88A-DC9B-D94D-BF1D-6E9F8863CEB3}" type="datetimeFigureOut">
              <a:rPr lang="en-US" smtClean="0"/>
              <a:t>11/30/2018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B29182-AD3B-0D44-9606-52137C3CEFE4}" type="slidenum">
              <a:rPr lang="en-US" smtClean="0"/>
              <a:t>‹#›</a:t>
            </a:fld>
            <a:endParaRPr lang="en-US"/>
          </a:p>
        </p:txBody>
      </p:sp>
    </p:spTree>
    <p:extLst>
      <p:ext uri="{BB962C8B-B14F-4D97-AF65-F5344CB8AC3E}">
        <p14:creationId xmlns:p14="http://schemas.microsoft.com/office/powerpoint/2010/main" val="3337260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sl-SI"/>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a:t>Click to edit Master text styles</a:t>
            </a:r>
          </a:p>
          <a:p>
            <a:pPr lvl="1"/>
            <a:r>
              <a:rPr lang="sl-SI"/>
              <a:t>Second level</a:t>
            </a:r>
          </a:p>
          <a:p>
            <a:pPr lvl="2"/>
            <a:r>
              <a:rPr lang="sl-SI"/>
              <a:t>Third level</a:t>
            </a:r>
          </a:p>
          <a:p>
            <a:pPr lvl="3"/>
            <a:r>
              <a:rPr lang="sl-SI"/>
              <a:t>Fourth level</a:t>
            </a:r>
          </a:p>
          <a:p>
            <a:pPr lvl="4"/>
            <a:r>
              <a:rPr lang="sl-SI"/>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a:t>Click to edit Master text styles</a:t>
            </a:r>
          </a:p>
          <a:p>
            <a:pPr lvl="1"/>
            <a:r>
              <a:rPr lang="sl-SI"/>
              <a:t>Second level</a:t>
            </a:r>
          </a:p>
          <a:p>
            <a:pPr lvl="2"/>
            <a:r>
              <a:rPr lang="sl-SI"/>
              <a:t>Third level</a:t>
            </a:r>
          </a:p>
          <a:p>
            <a:pPr lvl="3"/>
            <a:r>
              <a:rPr lang="sl-SI"/>
              <a:t>Fourth level</a:t>
            </a:r>
          </a:p>
          <a:p>
            <a:pPr lvl="4"/>
            <a:r>
              <a:rPr lang="sl-SI"/>
              <a:t>Fifth level</a:t>
            </a:r>
            <a:endParaRPr lang="en-US"/>
          </a:p>
        </p:txBody>
      </p:sp>
      <p:sp>
        <p:nvSpPr>
          <p:cNvPr id="7" name="Date Placeholder 6"/>
          <p:cNvSpPr>
            <a:spLocks noGrp="1"/>
          </p:cNvSpPr>
          <p:nvPr>
            <p:ph type="dt" sz="half" idx="10"/>
          </p:nvPr>
        </p:nvSpPr>
        <p:spPr/>
        <p:txBody>
          <a:bodyPr/>
          <a:lstStyle/>
          <a:p>
            <a:fld id="{43B3A88A-DC9B-D94D-BF1D-6E9F8863CEB3}" type="datetimeFigureOut">
              <a:rPr lang="en-US" smtClean="0"/>
              <a:t>11/30/2018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B29182-AD3B-0D44-9606-52137C3CEFE4}" type="slidenum">
              <a:rPr lang="en-US" smtClean="0"/>
              <a:t>‹#›</a:t>
            </a:fld>
            <a:endParaRPr lang="en-US"/>
          </a:p>
        </p:txBody>
      </p:sp>
    </p:spTree>
    <p:extLst>
      <p:ext uri="{BB962C8B-B14F-4D97-AF65-F5344CB8AC3E}">
        <p14:creationId xmlns:p14="http://schemas.microsoft.com/office/powerpoint/2010/main" val="37664977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Click to edit Master title style</a:t>
            </a:r>
            <a:endParaRPr lang="en-US"/>
          </a:p>
        </p:txBody>
      </p:sp>
      <p:sp>
        <p:nvSpPr>
          <p:cNvPr id="3" name="Date Placeholder 2"/>
          <p:cNvSpPr>
            <a:spLocks noGrp="1"/>
          </p:cNvSpPr>
          <p:nvPr>
            <p:ph type="dt" sz="half" idx="10"/>
          </p:nvPr>
        </p:nvSpPr>
        <p:spPr/>
        <p:txBody>
          <a:bodyPr/>
          <a:lstStyle/>
          <a:p>
            <a:fld id="{43B3A88A-DC9B-D94D-BF1D-6E9F8863CEB3}" type="datetimeFigureOut">
              <a:rPr lang="en-US" smtClean="0"/>
              <a:t>11/30/2018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B29182-AD3B-0D44-9606-52137C3CEFE4}" type="slidenum">
              <a:rPr lang="en-US" smtClean="0"/>
              <a:t>‹#›</a:t>
            </a:fld>
            <a:endParaRPr lang="en-US"/>
          </a:p>
        </p:txBody>
      </p:sp>
    </p:spTree>
    <p:extLst>
      <p:ext uri="{BB962C8B-B14F-4D97-AF65-F5344CB8AC3E}">
        <p14:creationId xmlns:p14="http://schemas.microsoft.com/office/powerpoint/2010/main" val="36531577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B3A88A-DC9B-D94D-BF1D-6E9F8863CEB3}" type="datetimeFigureOut">
              <a:rPr lang="en-US" smtClean="0"/>
              <a:t>11/30/2018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B29182-AD3B-0D44-9606-52137C3CEFE4}" type="slidenum">
              <a:rPr lang="en-US" smtClean="0"/>
              <a:t>‹#›</a:t>
            </a:fld>
            <a:endParaRPr lang="en-US"/>
          </a:p>
        </p:txBody>
      </p:sp>
    </p:spTree>
    <p:extLst>
      <p:ext uri="{BB962C8B-B14F-4D97-AF65-F5344CB8AC3E}">
        <p14:creationId xmlns:p14="http://schemas.microsoft.com/office/powerpoint/2010/main" val="26694053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sl-SI"/>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Click to edit Master text styles</a:t>
            </a:r>
          </a:p>
          <a:p>
            <a:pPr lvl="1"/>
            <a:r>
              <a:rPr lang="sl-SI"/>
              <a:t>Second level</a:t>
            </a:r>
          </a:p>
          <a:p>
            <a:pPr lvl="2"/>
            <a:r>
              <a:rPr lang="sl-SI"/>
              <a:t>Third level</a:t>
            </a:r>
          </a:p>
          <a:p>
            <a:pPr lvl="3"/>
            <a:r>
              <a:rPr lang="sl-SI"/>
              <a:t>Fourth level</a:t>
            </a:r>
          </a:p>
          <a:p>
            <a:pPr lvl="4"/>
            <a:r>
              <a:rPr lang="sl-SI"/>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Click to edit Master text styles</a:t>
            </a:r>
          </a:p>
        </p:txBody>
      </p:sp>
      <p:sp>
        <p:nvSpPr>
          <p:cNvPr id="5" name="Date Placeholder 4"/>
          <p:cNvSpPr>
            <a:spLocks noGrp="1"/>
          </p:cNvSpPr>
          <p:nvPr>
            <p:ph type="dt" sz="half" idx="10"/>
          </p:nvPr>
        </p:nvSpPr>
        <p:spPr/>
        <p:txBody>
          <a:bodyPr/>
          <a:lstStyle/>
          <a:p>
            <a:fld id="{43B3A88A-DC9B-D94D-BF1D-6E9F8863CEB3}" type="datetimeFigureOut">
              <a:rPr lang="en-US" smtClean="0"/>
              <a:t>11/30/2018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B29182-AD3B-0D44-9606-52137C3CEFE4}" type="slidenum">
              <a:rPr lang="en-US" smtClean="0"/>
              <a:t>‹#›</a:t>
            </a:fld>
            <a:endParaRPr lang="en-US"/>
          </a:p>
        </p:txBody>
      </p:sp>
    </p:spTree>
    <p:extLst>
      <p:ext uri="{BB962C8B-B14F-4D97-AF65-F5344CB8AC3E}">
        <p14:creationId xmlns:p14="http://schemas.microsoft.com/office/powerpoint/2010/main" val="8537647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sl-SI"/>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Click to edit Master text styles</a:t>
            </a:r>
          </a:p>
        </p:txBody>
      </p:sp>
      <p:sp>
        <p:nvSpPr>
          <p:cNvPr id="5" name="Date Placeholder 4"/>
          <p:cNvSpPr>
            <a:spLocks noGrp="1"/>
          </p:cNvSpPr>
          <p:nvPr>
            <p:ph type="dt" sz="half" idx="10"/>
          </p:nvPr>
        </p:nvSpPr>
        <p:spPr/>
        <p:txBody>
          <a:bodyPr/>
          <a:lstStyle/>
          <a:p>
            <a:fld id="{43B3A88A-DC9B-D94D-BF1D-6E9F8863CEB3}" type="datetimeFigureOut">
              <a:rPr lang="en-US" smtClean="0"/>
              <a:t>11/30/2018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B29182-AD3B-0D44-9606-52137C3CEFE4}" type="slidenum">
              <a:rPr lang="en-US" smtClean="0"/>
              <a:t>‹#›</a:t>
            </a:fld>
            <a:endParaRPr lang="en-US"/>
          </a:p>
        </p:txBody>
      </p:sp>
    </p:spTree>
    <p:extLst>
      <p:ext uri="{BB962C8B-B14F-4D97-AF65-F5344CB8AC3E}">
        <p14:creationId xmlns:p14="http://schemas.microsoft.com/office/powerpoint/2010/main" val="26776125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l-SI"/>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l-SI"/>
              <a:t>Click to edit Master text styles</a:t>
            </a:r>
          </a:p>
          <a:p>
            <a:pPr lvl="1"/>
            <a:r>
              <a:rPr lang="sl-SI"/>
              <a:t>Second level</a:t>
            </a:r>
          </a:p>
          <a:p>
            <a:pPr lvl="2"/>
            <a:r>
              <a:rPr lang="sl-SI"/>
              <a:t>Third level</a:t>
            </a:r>
          </a:p>
          <a:p>
            <a:pPr lvl="3"/>
            <a:r>
              <a:rPr lang="sl-SI"/>
              <a:t>Fourth level</a:t>
            </a:r>
          </a:p>
          <a:p>
            <a:pPr lvl="4"/>
            <a:r>
              <a:rPr lang="sl-SI"/>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B3A88A-DC9B-D94D-BF1D-6E9F8863CEB3}" type="datetimeFigureOut">
              <a:rPr lang="en-US" smtClean="0"/>
              <a:t>11/30/2018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B29182-AD3B-0D44-9606-52137C3CEFE4}" type="slidenum">
              <a:rPr lang="en-US" smtClean="0"/>
              <a:t>‹#›</a:t>
            </a:fld>
            <a:endParaRPr lang="en-US"/>
          </a:p>
        </p:txBody>
      </p:sp>
    </p:spTree>
    <p:extLst>
      <p:ext uri="{BB962C8B-B14F-4D97-AF65-F5344CB8AC3E}">
        <p14:creationId xmlns:p14="http://schemas.microsoft.com/office/powerpoint/2010/main" val="40761428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mailto:mediacije@odvetniska-akademija.si"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13434" y="2454254"/>
            <a:ext cx="7644766" cy="1883498"/>
          </a:xfrm>
        </p:spPr>
        <p:txBody>
          <a:bodyPr>
            <a:normAutofit fontScale="90000"/>
          </a:bodyPr>
          <a:lstStyle/>
          <a:p>
            <a:pPr algn="l" rtl="0"/>
            <a:r>
              <a:rPr lang="en-GB" sz="7300" b="0" i="0" u="none" baseline="0" dirty="0">
                <a:solidFill>
                  <a:srgbClr val="660066"/>
                </a:solidFill>
                <a:effectLst>
                  <a:outerShdw blurRad="38100" dist="38100" dir="2700000" algn="tl">
                    <a:srgbClr val="000000">
                      <a:alpha val="43137"/>
                    </a:srgbClr>
                  </a:outerShdw>
                </a:effectLst>
              </a:rPr>
              <a:t>MEDIATION CENTRE</a:t>
            </a:r>
            <a:r>
              <a:rPr lang="en-GB" dirty="0">
                <a:solidFill>
                  <a:srgbClr val="660066"/>
                </a:solidFill>
                <a:effectLst>
                  <a:outerShdw blurRad="38100" dist="38100" dir="2700000" algn="tl">
                    <a:srgbClr val="000000">
                      <a:alpha val="43137"/>
                    </a:srgbClr>
                  </a:outerShdw>
                </a:effectLst>
              </a:rPr>
              <a:t/>
            </a:r>
            <a:br>
              <a:rPr lang="en-GB" dirty="0">
                <a:solidFill>
                  <a:srgbClr val="660066"/>
                </a:solidFill>
                <a:effectLst>
                  <a:outerShdw blurRad="38100" dist="38100" dir="2700000" algn="tl">
                    <a:srgbClr val="000000">
                      <a:alpha val="43137"/>
                    </a:srgbClr>
                  </a:outerShdw>
                </a:effectLst>
              </a:rPr>
            </a:br>
            <a:r>
              <a:rPr lang="en-GB" b="0" i="0" u="none" baseline="0" dirty="0">
                <a:solidFill>
                  <a:srgbClr val="660066"/>
                </a:solidFill>
                <a:effectLst>
                  <a:outerShdw blurRad="38100" dist="38100" dir="2700000" algn="tl">
                    <a:srgbClr val="000000">
                      <a:alpha val="43137"/>
                    </a:srgbClr>
                  </a:outerShdw>
                </a:effectLst>
              </a:rPr>
              <a:t>at the Lawyers Academy </a:t>
            </a:r>
            <a:r>
              <a:rPr lang="sl-SI" b="0" i="0" u="none" baseline="0" dirty="0">
                <a:solidFill>
                  <a:srgbClr val="660066"/>
                </a:solidFill>
                <a:effectLst>
                  <a:outerShdw blurRad="38100" dist="38100" dir="2700000" algn="tl">
                    <a:srgbClr val="000000">
                      <a:alpha val="43137"/>
                    </a:srgbClr>
                  </a:outerShdw>
                </a:effectLst>
              </a:rPr>
              <a:t/>
            </a:r>
            <a:br>
              <a:rPr lang="sl-SI" b="0" i="0" u="none" baseline="0" dirty="0">
                <a:solidFill>
                  <a:srgbClr val="660066"/>
                </a:solidFill>
                <a:effectLst>
                  <a:outerShdw blurRad="38100" dist="38100" dir="2700000" algn="tl">
                    <a:srgbClr val="000000">
                      <a:alpha val="43137"/>
                    </a:srgbClr>
                  </a:outerShdw>
                </a:effectLst>
              </a:rPr>
            </a:br>
            <a:r>
              <a:rPr lang="en-GB" b="0" i="0" u="none" baseline="0" dirty="0">
                <a:solidFill>
                  <a:srgbClr val="660066"/>
                </a:solidFill>
                <a:effectLst>
                  <a:outerShdw blurRad="38100" dist="38100" dir="2700000" algn="tl">
                    <a:srgbClr val="000000">
                      <a:alpha val="43137"/>
                    </a:srgbClr>
                  </a:outerShdw>
                </a:effectLst>
              </a:rPr>
              <a:t>of the Slovene Bar Association</a:t>
            </a:r>
            <a:endParaRPr lang="en-GB" dirty="0">
              <a:solidFill>
                <a:srgbClr val="660066"/>
              </a:solidFill>
            </a:endParaRPr>
          </a:p>
        </p:txBody>
      </p:sp>
      <p:sp>
        <p:nvSpPr>
          <p:cNvPr id="3" name="Subtitle 2"/>
          <p:cNvSpPr>
            <a:spLocks noGrp="1"/>
          </p:cNvSpPr>
          <p:nvPr>
            <p:ph type="subTitle" idx="1"/>
          </p:nvPr>
        </p:nvSpPr>
        <p:spPr>
          <a:xfrm>
            <a:off x="685800" y="5293770"/>
            <a:ext cx="7772399" cy="1312740"/>
          </a:xfrm>
        </p:spPr>
        <p:txBody>
          <a:bodyPr>
            <a:normAutofit/>
          </a:bodyPr>
          <a:lstStyle/>
          <a:p>
            <a:pPr algn="l" rtl="0"/>
            <a:r>
              <a:rPr lang="en-GB" sz="2400" b="0" i="0" u="none" baseline="0">
                <a:solidFill>
                  <a:schemeClr val="tx1"/>
                </a:solidFill>
                <a:effectLst>
                  <a:outerShdw blurRad="38100" dist="38100" dir="2700000" algn="tl">
                    <a:srgbClr val="000000">
                      <a:alpha val="43137"/>
                    </a:srgbClr>
                  </a:outerShdw>
                </a:effectLst>
                <a:hlinkClick r:id="rId2"/>
              </a:rPr>
              <a:t>mediacije@odvetniska-akademija.si</a:t>
            </a:r>
            <a:endParaRPr lang="en-GB" sz="2400" dirty="0">
              <a:solidFill>
                <a:schemeClr val="tx1"/>
              </a:solidFill>
              <a:effectLst>
                <a:outerShdw blurRad="38100" dist="38100" dir="2700000" algn="tl">
                  <a:srgbClr val="000000">
                    <a:alpha val="43137"/>
                  </a:srgbClr>
                </a:outerShdw>
              </a:effectLst>
            </a:endParaRPr>
          </a:p>
          <a:p>
            <a:pPr algn="l" rtl="0"/>
            <a:endParaRPr lang="en-GB" sz="2400" dirty="0">
              <a:solidFill>
                <a:schemeClr val="tx1"/>
              </a:solidFill>
              <a:effectLst>
                <a:outerShdw blurRad="38100" dist="38100" dir="2700000" algn="tl">
                  <a:srgbClr val="000000">
                    <a:alpha val="43137"/>
                  </a:srgbClr>
                </a:outerShdw>
              </a:effectLst>
            </a:endParaRPr>
          </a:p>
          <a:p>
            <a:pPr algn="l" rtl="0"/>
            <a:endParaRPr lang="en-GB" dirty="0"/>
          </a:p>
        </p:txBody>
      </p:sp>
      <p:pic>
        <p:nvPicPr>
          <p:cNvPr id="4" name="Picture 3"/>
          <p:cNvPicPr/>
          <p:nvPr/>
        </p:nvPicPr>
        <p:blipFill>
          <a:blip r:embed="rId3">
            <a:extLst>
              <a:ext uri="{28A0092B-C50C-407E-A947-70E740481C1C}">
                <a14:useLocalDpi xmlns:a14="http://schemas.microsoft.com/office/drawing/2010/main" val="0"/>
              </a:ext>
            </a:extLst>
          </a:blip>
          <a:stretch>
            <a:fillRect/>
          </a:stretch>
        </p:blipFill>
        <p:spPr>
          <a:xfrm>
            <a:off x="2054991" y="328186"/>
            <a:ext cx="5009043" cy="1802240"/>
          </a:xfrm>
          <a:prstGeom prst="rect">
            <a:avLst/>
          </a:prstGeom>
        </p:spPr>
      </p:pic>
    </p:spTree>
    <p:extLst>
      <p:ext uri="{BB962C8B-B14F-4D97-AF65-F5344CB8AC3E}">
        <p14:creationId xmlns:p14="http://schemas.microsoft.com/office/powerpoint/2010/main" val="31414506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a:r>
              <a:rPr lang="en-GB" b="0" i="0" u="none" baseline="0">
                <a:solidFill>
                  <a:srgbClr val="660066"/>
                </a:solidFill>
              </a:rPr>
              <a:t>Signing court settlement</a:t>
            </a:r>
            <a:endParaRPr lang="en-GB">
              <a:solidFill>
                <a:srgbClr val="660066"/>
              </a:solidFill>
            </a:endParaRPr>
          </a:p>
        </p:txBody>
      </p:sp>
      <p:sp>
        <p:nvSpPr>
          <p:cNvPr id="3" name="Content Placeholder 2"/>
          <p:cNvSpPr>
            <a:spLocks noGrp="1"/>
          </p:cNvSpPr>
          <p:nvPr>
            <p:ph idx="1"/>
          </p:nvPr>
        </p:nvSpPr>
        <p:spPr/>
        <p:txBody>
          <a:bodyPr>
            <a:normAutofit fontScale="92500" lnSpcReduction="20000"/>
          </a:bodyPr>
          <a:lstStyle/>
          <a:p>
            <a:pPr algn="just" rtl="0"/>
            <a:r>
              <a:rPr lang="en-GB" sz="2800" b="0" i="0" u="none" baseline="0" dirty="0"/>
              <a:t>under Article 309 of the Civil Procedure Act (preventive settlement)</a:t>
            </a:r>
          </a:p>
          <a:p>
            <a:pPr algn="just" rtl="0"/>
            <a:r>
              <a:rPr lang="en-GB" sz="2800" b="0" i="0" u="none" baseline="0" dirty="0"/>
              <a:t>participation of local courts; currently there is an agreement with the Court in Ljubljana</a:t>
            </a:r>
            <a:endParaRPr lang="en-GB" sz="2800" dirty="0"/>
          </a:p>
          <a:p>
            <a:pPr algn="just" rtl="0"/>
            <a:r>
              <a:rPr lang="en-GB" sz="2800" b="0" i="0" u="none" baseline="0" dirty="0"/>
              <a:t>without hearing; settlement within 7 days</a:t>
            </a:r>
            <a:endParaRPr lang="en-GB" sz="2800" dirty="0"/>
          </a:p>
          <a:p>
            <a:pPr algn="just" rtl="0"/>
            <a:r>
              <a:rPr lang="en-GB" sz="2800" b="0" i="0" u="none" baseline="0" dirty="0"/>
              <a:t>payment of court </a:t>
            </a:r>
            <a:r>
              <a:rPr lang="en-GB" sz="2800" dirty="0"/>
              <a:t>fee;</a:t>
            </a:r>
            <a:r>
              <a:rPr lang="en-GB" sz="2800" b="0" i="0" u="none" baseline="0" dirty="0"/>
              <a:t> </a:t>
            </a:r>
          </a:p>
          <a:p>
            <a:pPr algn="just" rtl="0"/>
            <a:r>
              <a:rPr lang="en-GB" sz="2800" dirty="0"/>
              <a:t>a s</a:t>
            </a:r>
            <a:r>
              <a:rPr lang="en-GB" sz="2800" b="0" i="0" u="none" baseline="0" dirty="0"/>
              <a:t>ettlement must </a:t>
            </a:r>
            <a:r>
              <a:rPr lang="en-GB" sz="2800" dirty="0"/>
              <a:t>have the following elements</a:t>
            </a:r>
            <a:r>
              <a:rPr lang="en-GB" sz="2800" b="0" i="0" u="none" baseline="0" dirty="0"/>
              <a:t>:</a:t>
            </a:r>
          </a:p>
          <a:p>
            <a:pPr lvl="1" algn="just" rtl="0"/>
            <a:r>
              <a:rPr lang="en-GB" dirty="0"/>
              <a:t>l</a:t>
            </a:r>
            <a:r>
              <a:rPr lang="en-GB" b="0" i="0" u="none" baseline="0" dirty="0"/>
              <a:t>isting of the dispute</a:t>
            </a:r>
            <a:endParaRPr lang="en-GB" dirty="0"/>
          </a:p>
          <a:p>
            <a:pPr lvl="1" algn="just" rtl="0"/>
            <a:r>
              <a:rPr lang="en-GB" b="0" i="0" u="none" baseline="0" dirty="0"/>
              <a:t>agreement on jurisdiction</a:t>
            </a:r>
            <a:endParaRPr lang="en-GB" dirty="0"/>
          </a:p>
          <a:p>
            <a:pPr lvl="1" algn="just" rtl="0"/>
            <a:r>
              <a:rPr lang="en-GB" b="0" i="0" u="none" baseline="0" dirty="0"/>
              <a:t>agreement on distribution of costs of the procedure</a:t>
            </a:r>
            <a:endParaRPr lang="en-GB" dirty="0"/>
          </a:p>
          <a:p>
            <a:pPr lvl="1" algn="just" rtl="0"/>
            <a:r>
              <a:rPr lang="en-GB" b="0" i="0" u="none" baseline="0" dirty="0"/>
              <a:t>payment of court tax; bank account </a:t>
            </a:r>
          </a:p>
          <a:p>
            <a:pPr lvl="1" algn="l" rtl="0"/>
            <a:endParaRPr lang="en-GB" dirty="0"/>
          </a:p>
        </p:txBody>
      </p:sp>
    </p:spTree>
    <p:extLst>
      <p:ext uri="{BB962C8B-B14F-4D97-AF65-F5344CB8AC3E}">
        <p14:creationId xmlns:p14="http://schemas.microsoft.com/office/powerpoint/2010/main" val="5189627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0"/>
            <a:r>
              <a:rPr lang="en-GB" b="0" i="0" u="none" baseline="0" dirty="0">
                <a:solidFill>
                  <a:srgbClr val="660066"/>
                </a:solidFill>
              </a:rPr>
              <a:t>Effect of mediation on limitation periods (Article 17 of the ZMCGZ)</a:t>
            </a:r>
          </a:p>
        </p:txBody>
      </p:sp>
      <p:sp>
        <p:nvSpPr>
          <p:cNvPr id="3" name="Content Placeholder 2"/>
          <p:cNvSpPr>
            <a:spLocks noGrp="1"/>
          </p:cNvSpPr>
          <p:nvPr>
            <p:ph idx="1"/>
          </p:nvPr>
        </p:nvSpPr>
        <p:spPr/>
        <p:txBody>
          <a:bodyPr>
            <a:normAutofit fontScale="62500" lnSpcReduction="20000"/>
          </a:bodyPr>
          <a:lstStyle/>
          <a:p>
            <a:pPr algn="l" rtl="0"/>
            <a:endParaRPr lang="sl-SI" sz="3400" b="0" i="0" u="none" baseline="0" dirty="0"/>
          </a:p>
          <a:p>
            <a:pPr algn="just" rtl="0"/>
            <a:r>
              <a:rPr lang="en-GB" sz="3400" b="0" i="0" u="none" baseline="0" dirty="0"/>
              <a:t>The limitation period </a:t>
            </a:r>
            <a:r>
              <a:rPr lang="en-GB" sz="3400" dirty="0"/>
              <a:t>for filling a</a:t>
            </a:r>
            <a:r>
              <a:rPr lang="en-GB" sz="3400" b="0" i="0" u="none" baseline="0" dirty="0"/>
              <a:t> claim in case of undergoing mediation is interrupted. </a:t>
            </a:r>
            <a:endParaRPr lang="en-GB" sz="3400" dirty="0"/>
          </a:p>
          <a:p>
            <a:pPr marL="0" indent="0" algn="just" rtl="0">
              <a:buNone/>
            </a:pPr>
            <a:endParaRPr lang="en-GB" sz="3400" dirty="0"/>
          </a:p>
          <a:p>
            <a:pPr algn="just" rtl="0"/>
            <a:r>
              <a:rPr lang="en-GB" sz="3400" b="0" i="0" u="none" baseline="0" dirty="0"/>
              <a:t>If the mediation does not result in an agreement, the limitation period commences once the mediation process is finished, without having reached an agreement. The time passed prior to the start of mediation is included in the calculation of the limitation period laid down by the law. </a:t>
            </a:r>
            <a:endParaRPr lang="en-GB" sz="3400" dirty="0"/>
          </a:p>
          <a:p>
            <a:pPr marL="0" indent="0" algn="just" rtl="0">
              <a:buNone/>
            </a:pPr>
            <a:endParaRPr lang="en-GB" sz="3400" dirty="0"/>
          </a:p>
          <a:p>
            <a:pPr algn="just" rtl="0"/>
            <a:r>
              <a:rPr lang="en-GB" sz="3400" b="0" i="0" u="none" baseline="0" dirty="0"/>
              <a:t>If special rules prescribe a different deadline for submitting a claim, this deadline does not expire before 15 days after completing mediation concerning the claim that was the subject of mediation.</a:t>
            </a:r>
            <a:endParaRPr lang="en-GB" sz="3400" dirty="0"/>
          </a:p>
          <a:p>
            <a:endParaRPr lang="en-GB" dirty="0"/>
          </a:p>
        </p:txBody>
      </p:sp>
    </p:spTree>
    <p:extLst>
      <p:ext uri="{BB962C8B-B14F-4D97-AF65-F5344CB8AC3E}">
        <p14:creationId xmlns:p14="http://schemas.microsoft.com/office/powerpoint/2010/main" val="12304722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8068"/>
            <a:ext cx="8229600" cy="727715"/>
          </a:xfrm>
        </p:spPr>
        <p:txBody>
          <a:bodyPr>
            <a:normAutofit fontScale="90000"/>
          </a:bodyPr>
          <a:lstStyle/>
          <a:p>
            <a:pPr rtl="0"/>
            <a:r>
              <a:rPr lang="en-GB">
                <a:solidFill>
                  <a:srgbClr val="800000"/>
                </a:solidFill>
              </a:rPr>
              <a:t/>
            </a:r>
            <a:br>
              <a:rPr lang="en-GB">
                <a:solidFill>
                  <a:srgbClr val="800000"/>
                </a:solidFill>
              </a:rPr>
            </a:br>
            <a:r>
              <a:rPr lang="en-GB" b="0" i="0" u="none" baseline="0">
                <a:solidFill>
                  <a:srgbClr val="660066"/>
                </a:solidFill>
              </a:rPr>
              <a:t>Fees for mediators </a:t>
            </a:r>
            <a:r>
              <a:rPr lang="en-GB">
                <a:solidFill>
                  <a:srgbClr val="800000"/>
                </a:solidFill>
              </a:rPr>
              <a:t/>
            </a:r>
            <a:br>
              <a:rPr lang="en-GB">
                <a:solidFill>
                  <a:srgbClr val="800000"/>
                </a:solidFill>
              </a:rPr>
            </a:br>
            <a:endParaRPr lang="en-GB">
              <a:solidFill>
                <a:srgbClr val="800000"/>
              </a:solidFill>
            </a:endParaRPr>
          </a:p>
        </p:txBody>
      </p:sp>
      <p:sp>
        <p:nvSpPr>
          <p:cNvPr id="3" name="Content Placeholder 2"/>
          <p:cNvSpPr>
            <a:spLocks noGrp="1"/>
          </p:cNvSpPr>
          <p:nvPr>
            <p:ph idx="1"/>
          </p:nvPr>
        </p:nvSpPr>
        <p:spPr>
          <a:xfrm>
            <a:off x="457200" y="1600200"/>
            <a:ext cx="8229600" cy="5077655"/>
          </a:xfrm>
        </p:spPr>
        <p:txBody>
          <a:bodyPr>
            <a:normAutofit fontScale="77500" lnSpcReduction="20000"/>
          </a:bodyPr>
          <a:lstStyle/>
          <a:p>
            <a:pPr marL="0" indent="0" algn="l" rtl="0">
              <a:buNone/>
            </a:pPr>
            <a:r>
              <a:rPr lang="en-GB" b="0" i="0" u="sng" baseline="0" dirty="0"/>
              <a:t>Basic principle for service fees:</a:t>
            </a:r>
          </a:p>
          <a:p>
            <a:pPr algn="l" rtl="0"/>
            <a:r>
              <a:rPr lang="en-GB" b="0" i="0" u="none" baseline="0" dirty="0"/>
              <a:t>Fees for mediators’ work consists of a lump sum payment and a reward for successful resolution and for drawing-up an agreement.</a:t>
            </a:r>
          </a:p>
          <a:p>
            <a:pPr algn="l" rtl="0"/>
            <a:r>
              <a:rPr lang="en-GB" b="0" i="0" u="none" baseline="0" dirty="0"/>
              <a:t>Any additional hours are calculated separately according to separate tariff.</a:t>
            </a:r>
          </a:p>
          <a:p>
            <a:pPr algn="l" rtl="0"/>
            <a:r>
              <a:rPr lang="en-GB" b="0" i="0" u="none" baseline="0" dirty="0"/>
              <a:t>Parties also cover mediator’s travelling expenses.</a:t>
            </a:r>
          </a:p>
          <a:p>
            <a:pPr marL="0" indent="0" algn="l" rtl="0">
              <a:buNone/>
            </a:pPr>
            <a:endParaRPr lang="en-GB" dirty="0"/>
          </a:p>
          <a:p>
            <a:pPr algn="l" rtl="0"/>
            <a:r>
              <a:rPr lang="en-GB" b="0" i="0" u="none" baseline="0" dirty="0"/>
              <a:t>Parties distribute fees for mediator’s work equally among themselves unless expressly agreed otherwise. </a:t>
            </a:r>
          </a:p>
          <a:p>
            <a:pPr marL="0" indent="0" algn="l" rtl="0">
              <a:buNone/>
            </a:pPr>
            <a:r>
              <a:rPr lang="en-GB" b="0" i="0" u="none" baseline="0" dirty="0"/>
              <a:t>Parties pay fees for mediator’s work in accordance with the Mediator Tariff and his or her travelling costs directly to the mediator according to the invoice issued by the mediator. </a:t>
            </a:r>
          </a:p>
          <a:p>
            <a:pPr marL="0" indent="0" algn="l" rtl="0">
              <a:buNone/>
            </a:pPr>
            <a:endParaRPr lang="en-GB" dirty="0"/>
          </a:p>
          <a:p>
            <a:endParaRPr lang="en-GB" dirty="0"/>
          </a:p>
        </p:txBody>
      </p:sp>
    </p:spTree>
    <p:extLst>
      <p:ext uri="{BB962C8B-B14F-4D97-AF65-F5344CB8AC3E}">
        <p14:creationId xmlns:p14="http://schemas.microsoft.com/office/powerpoint/2010/main" val="32986818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a:r>
              <a:rPr lang="en-GB" b="0" i="0" u="none" baseline="0">
                <a:solidFill>
                  <a:srgbClr val="660066"/>
                </a:solidFill>
              </a:rPr>
              <a:t>Mediation Tariff</a:t>
            </a:r>
            <a:endParaRPr lang="en-GB">
              <a:solidFill>
                <a:srgbClr val="660066"/>
              </a:solidFill>
            </a:endParaRPr>
          </a:p>
        </p:txBody>
      </p:sp>
      <p:sp>
        <p:nvSpPr>
          <p:cNvPr id="3" name="Content Placeholder 2"/>
          <p:cNvSpPr>
            <a:spLocks noGrp="1"/>
          </p:cNvSpPr>
          <p:nvPr>
            <p:ph idx="1"/>
          </p:nvPr>
        </p:nvSpPr>
        <p:spPr>
          <a:xfrm>
            <a:off x="457200" y="1417638"/>
            <a:ext cx="8229600" cy="5274486"/>
          </a:xfrm>
        </p:spPr>
        <p:txBody>
          <a:bodyPr>
            <a:normAutofit fontScale="55000" lnSpcReduction="20000"/>
          </a:bodyPr>
          <a:lstStyle/>
          <a:p>
            <a:pPr marL="0" indent="0" algn="just" rtl="0">
              <a:buNone/>
            </a:pPr>
            <a:r>
              <a:rPr lang="en-GB" sz="3600" b="1" i="0" u="none" baseline="0" dirty="0"/>
              <a:t>Tariff number 1</a:t>
            </a:r>
            <a:endParaRPr lang="en-GB" sz="3600" dirty="0"/>
          </a:p>
          <a:p>
            <a:pPr marL="0" indent="0" algn="just" rtl="0">
              <a:buNone/>
            </a:pPr>
            <a:r>
              <a:rPr lang="en-GB" sz="3600" b="1" i="1" u="none" baseline="0" dirty="0"/>
              <a:t>Fees for mediator’s work in case of a dispute involving natural persons or where at least one of the parties is an independent entrepreneur </a:t>
            </a:r>
          </a:p>
          <a:p>
            <a:pPr marL="0" indent="0" algn="just" rtl="0">
              <a:buNone/>
            </a:pPr>
            <a:r>
              <a:rPr lang="en-GB" sz="3600" b="0" i="0" u="none" baseline="0" dirty="0"/>
              <a:t>Parties pay a lump sum of EUR 400 for the whole mediation. The lump sum amount includes 6 mediation hours. </a:t>
            </a:r>
          </a:p>
          <a:p>
            <a:pPr lvl="0" algn="just" rtl="0"/>
            <a:r>
              <a:rPr lang="en-GB" sz="3600" b="0" i="0" u="none" baseline="0" dirty="0"/>
              <a:t>Every additional started mediation hour is calculated at EUR 50 per hour. </a:t>
            </a:r>
          </a:p>
          <a:p>
            <a:pPr lvl="0" algn="just" rtl="0"/>
            <a:r>
              <a:rPr lang="en-GB" sz="3600" b="0" i="0" u="none" baseline="0" dirty="0"/>
              <a:t>If mediation is successfully resolved, a reward for success and for drawing up an agreement is charged at EUR 200.</a:t>
            </a:r>
          </a:p>
          <a:p>
            <a:pPr marL="0" indent="0" algn="just" rtl="0">
              <a:buNone/>
            </a:pPr>
            <a:endParaRPr lang="en-GB" sz="3600" dirty="0"/>
          </a:p>
          <a:p>
            <a:pPr marL="0" indent="0" algn="just" rtl="0">
              <a:buNone/>
            </a:pPr>
            <a:r>
              <a:rPr lang="en-GB" sz="3600" b="1" i="0" u="none" baseline="0" dirty="0"/>
              <a:t>Tariff number 2</a:t>
            </a:r>
            <a:endParaRPr lang="en-GB" sz="3600" dirty="0"/>
          </a:p>
          <a:p>
            <a:pPr marL="0" indent="0" algn="just" rtl="0">
              <a:buNone/>
            </a:pPr>
            <a:r>
              <a:rPr lang="en-GB" sz="3600" b="1" i="1" u="none" baseline="0" dirty="0"/>
              <a:t>Fees for mediator’s work in case of a dispute involving legal entities (</a:t>
            </a:r>
            <a:r>
              <a:rPr lang="en-GB" sz="3600" b="1" i="1" u="none" baseline="0" dirty="0" err="1"/>
              <a:t>copmanies</a:t>
            </a:r>
            <a:r>
              <a:rPr lang="en-GB" sz="3600" b="1" i="1" dirty="0"/>
              <a:t>, etc… </a:t>
            </a:r>
            <a:r>
              <a:rPr lang="en-GB" sz="3600" b="1" i="1" u="none" baseline="0" dirty="0"/>
              <a:t>excluding independent entrepreneurs)</a:t>
            </a:r>
            <a:endParaRPr lang="en-GB" sz="3600" dirty="0"/>
          </a:p>
          <a:p>
            <a:pPr lvl="0" algn="just" rtl="0"/>
            <a:r>
              <a:rPr lang="en-GB" sz="3600" b="0" i="0" u="none" baseline="0" dirty="0"/>
              <a:t>Parties pay a lump sum of EUR 600 for mediation. The lump sum amount includes 6 mediation hours. </a:t>
            </a:r>
          </a:p>
          <a:p>
            <a:pPr lvl="0" algn="just" rtl="0"/>
            <a:r>
              <a:rPr lang="en-GB" sz="3600" b="0" i="0" u="none" baseline="0" dirty="0"/>
              <a:t>Every additional started mediation hour is calculated at EUR 80 per hour. </a:t>
            </a:r>
          </a:p>
          <a:p>
            <a:pPr lvl="0" algn="just" rtl="0"/>
            <a:r>
              <a:rPr lang="en-GB" sz="3600" b="0" i="0" u="none" baseline="0" dirty="0"/>
              <a:t>If mediation is successfully resolved, a reward for success and for drawing up an agreement is charged at EUR 300.</a:t>
            </a:r>
          </a:p>
          <a:p>
            <a:endParaRPr lang="en-GB" dirty="0"/>
          </a:p>
        </p:txBody>
      </p:sp>
    </p:spTree>
    <p:extLst>
      <p:ext uri="{BB962C8B-B14F-4D97-AF65-F5344CB8AC3E}">
        <p14:creationId xmlns:p14="http://schemas.microsoft.com/office/powerpoint/2010/main" val="32624659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09682"/>
          </a:xfrm>
        </p:spPr>
        <p:txBody>
          <a:bodyPr/>
          <a:lstStyle/>
          <a:p>
            <a:pPr rtl="0"/>
            <a:r>
              <a:rPr lang="en-GB" b="0" i="0" u="none" baseline="0">
                <a:solidFill>
                  <a:srgbClr val="660066"/>
                </a:solidFill>
              </a:rPr>
              <a:t>Mediation Tariff - increase</a:t>
            </a:r>
            <a:endParaRPr lang="en-GB">
              <a:solidFill>
                <a:srgbClr val="660066"/>
              </a:solidFill>
            </a:endParaRPr>
          </a:p>
        </p:txBody>
      </p:sp>
      <p:sp>
        <p:nvSpPr>
          <p:cNvPr id="3" name="Content Placeholder 2"/>
          <p:cNvSpPr>
            <a:spLocks noGrp="1"/>
          </p:cNvSpPr>
          <p:nvPr>
            <p:ph idx="1"/>
          </p:nvPr>
        </p:nvSpPr>
        <p:spPr>
          <a:xfrm>
            <a:off x="457200" y="1184320"/>
            <a:ext cx="8229600" cy="5507804"/>
          </a:xfrm>
        </p:spPr>
        <p:txBody>
          <a:bodyPr>
            <a:normAutofit fontScale="25000" lnSpcReduction="20000"/>
          </a:bodyPr>
          <a:lstStyle/>
          <a:p>
            <a:pPr marL="0" indent="0" algn="just" rtl="0">
              <a:buNone/>
            </a:pPr>
            <a:r>
              <a:rPr lang="en-GB" sz="8000" b="1" i="0" u="none" baseline="0" dirty="0"/>
              <a:t>Fees for mediator (lump sum and reward under Tariff number </a:t>
            </a:r>
            <a:r>
              <a:rPr lang="sl-SI" sz="8000" b="1" i="0" u="none" baseline="0" dirty="0"/>
              <a:t>1</a:t>
            </a:r>
            <a:r>
              <a:rPr lang="en-GB" sz="8000" b="1" i="0" u="none" baseline="0" dirty="0"/>
              <a:t> or </a:t>
            </a:r>
            <a:r>
              <a:rPr lang="sl-SI" sz="8000" b="1" i="0" u="none" baseline="0" dirty="0"/>
              <a:t>2</a:t>
            </a:r>
            <a:r>
              <a:rPr lang="en-GB" sz="8000" b="1" i="0" u="none" baseline="0" dirty="0"/>
              <a:t>) is increased:</a:t>
            </a:r>
          </a:p>
          <a:p>
            <a:pPr algn="just" rtl="0"/>
            <a:r>
              <a:rPr lang="en-GB" sz="8000" b="1" i="1" u="none" baseline="0" dirty="0"/>
              <a:t>in disputes involving more parties</a:t>
            </a:r>
            <a:endParaRPr lang="en-GB" sz="8000" dirty="0"/>
          </a:p>
          <a:p>
            <a:pPr marL="0" lvl="0" indent="0" algn="just" rtl="0">
              <a:buNone/>
            </a:pPr>
            <a:r>
              <a:rPr lang="en-GB" sz="8000" b="0" i="0" u="none" baseline="0" dirty="0"/>
              <a:t>where there are more than two parties, fees are increased by 20% for each additional party that has an independent claim.</a:t>
            </a:r>
          </a:p>
          <a:p>
            <a:pPr marL="0" lvl="0" indent="0" algn="just" rtl="0">
              <a:buNone/>
            </a:pPr>
            <a:endParaRPr lang="en-GB" sz="8000" dirty="0"/>
          </a:p>
          <a:p>
            <a:pPr algn="just" rtl="0"/>
            <a:r>
              <a:rPr lang="en-GB" sz="8000" b="1" i="1" u="none" baseline="0" dirty="0"/>
              <a:t>in particularly difficult cases</a:t>
            </a:r>
            <a:endParaRPr lang="en-GB" sz="8000" dirty="0"/>
          </a:p>
          <a:p>
            <a:pPr marL="0" lvl="0" indent="0" algn="just" rtl="0">
              <a:buNone/>
            </a:pPr>
            <a:r>
              <a:rPr lang="en-GB" sz="8000" b="0" i="0" u="none" baseline="0" dirty="0"/>
              <a:t>where the value of dispute is known and exceeds EUR 50,000 fees are increased by 100%.</a:t>
            </a:r>
          </a:p>
          <a:p>
            <a:pPr lvl="0" algn="just" rtl="0"/>
            <a:endParaRPr lang="en-GB" sz="8000" dirty="0"/>
          </a:p>
          <a:p>
            <a:pPr lvl="0" algn="just" rtl="0"/>
            <a:r>
              <a:rPr lang="en-GB" sz="8000" b="1" i="1" u="none" baseline="0" dirty="0"/>
              <a:t>where knowledge of specific and difficult area is required</a:t>
            </a:r>
          </a:p>
          <a:p>
            <a:pPr lvl="0" algn="just" rtl="0"/>
            <a:r>
              <a:rPr lang="en-GB" sz="8000" b="1" i="1" u="none" baseline="0" dirty="0"/>
              <a:t>where knowledge and use of foreign language is required</a:t>
            </a:r>
          </a:p>
          <a:p>
            <a:pPr marL="0" indent="0" algn="just" rtl="0">
              <a:buNone/>
            </a:pPr>
            <a:r>
              <a:rPr lang="en-GB" sz="8000" b="0" i="0" u="none" baseline="0" dirty="0"/>
              <a:t>upon a proposal of the </a:t>
            </a:r>
            <a:r>
              <a:rPr lang="sl-SI" sz="8000" b="0" i="0" u="none" baseline="0" dirty="0"/>
              <a:t>H</a:t>
            </a:r>
            <a:r>
              <a:rPr lang="en-GB" sz="8000" b="0" i="0" u="none" baseline="0" dirty="0" err="1"/>
              <a:t>ead</a:t>
            </a:r>
            <a:r>
              <a:rPr lang="en-GB" sz="8000" b="0" i="0" u="none" baseline="0" dirty="0"/>
              <a:t> of the Mediation Service and with consent of parties, fees can be increased for 50%.</a:t>
            </a:r>
            <a:endParaRPr lang="en-GB" sz="8000" u="sng" dirty="0"/>
          </a:p>
          <a:p>
            <a:pPr marL="0" indent="0" algn="just" rtl="0">
              <a:buNone/>
            </a:pPr>
            <a:endParaRPr lang="en-GB" sz="8000" dirty="0"/>
          </a:p>
          <a:p>
            <a:pPr algn="just" rtl="0"/>
            <a:r>
              <a:rPr lang="en-GB" sz="8000" b="1" i="1" u="none" baseline="0" dirty="0"/>
              <a:t>for resolving an </a:t>
            </a:r>
            <a:r>
              <a:rPr lang="sl-SI" sz="8000" b="1" i="1" u="none" baseline="0" dirty="0" err="1"/>
              <a:t>additional</a:t>
            </a:r>
            <a:r>
              <a:rPr lang="sl-SI" sz="8000" b="1" i="1" u="none" baseline="0" dirty="0"/>
              <a:t> </a:t>
            </a:r>
            <a:r>
              <a:rPr lang="en-GB" sz="8000" b="1" i="1" u="none" baseline="0" dirty="0"/>
              <a:t>associated case</a:t>
            </a:r>
            <a:endParaRPr lang="en-GB" sz="8000" dirty="0"/>
          </a:p>
          <a:p>
            <a:pPr marL="0" lvl="0" indent="0" algn="just" rtl="0">
              <a:buNone/>
            </a:pPr>
            <a:r>
              <a:rPr lang="en-GB" sz="8000" b="0" i="0" u="none" baseline="0" dirty="0"/>
              <a:t>where one or more other independent court cases are resolved in addition to the case assigned to a mediator for resolution, fees are increased for 50%</a:t>
            </a:r>
          </a:p>
          <a:p>
            <a:pPr marL="0" indent="0" algn="just" rtl="0">
              <a:buNone/>
            </a:pPr>
            <a:endParaRPr lang="en-GB" dirty="0"/>
          </a:p>
          <a:p>
            <a:endParaRPr lang="en-GB" dirty="0"/>
          </a:p>
        </p:txBody>
      </p:sp>
    </p:spTree>
    <p:extLst>
      <p:ext uri="{BB962C8B-B14F-4D97-AF65-F5344CB8AC3E}">
        <p14:creationId xmlns:p14="http://schemas.microsoft.com/office/powerpoint/2010/main" val="40856224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0"/>
            <a:r>
              <a:rPr lang="en-GB" b="0" i="0" u="none" baseline="0" dirty="0">
                <a:solidFill>
                  <a:srgbClr val="660066"/>
                </a:solidFill>
              </a:rPr>
              <a:t>Where will mediation meetings </a:t>
            </a:r>
            <a:r>
              <a:rPr lang="sl-SI" b="0" i="0" u="none" baseline="0" dirty="0">
                <a:solidFill>
                  <a:srgbClr val="660066"/>
                </a:solidFill>
              </a:rPr>
              <a:t/>
            </a:r>
            <a:br>
              <a:rPr lang="sl-SI" b="0" i="0" u="none" baseline="0" dirty="0">
                <a:solidFill>
                  <a:srgbClr val="660066"/>
                </a:solidFill>
              </a:rPr>
            </a:br>
            <a:r>
              <a:rPr lang="en-GB" b="0" i="0" u="none" baseline="0" dirty="0">
                <a:solidFill>
                  <a:srgbClr val="660066"/>
                </a:solidFill>
              </a:rPr>
              <a:t>take place?</a:t>
            </a:r>
            <a:endParaRPr lang="en-GB" dirty="0">
              <a:solidFill>
                <a:srgbClr val="660066"/>
              </a:solidFill>
            </a:endParaRPr>
          </a:p>
        </p:txBody>
      </p:sp>
      <p:sp>
        <p:nvSpPr>
          <p:cNvPr id="3" name="Content Placeholder 2"/>
          <p:cNvSpPr>
            <a:spLocks noGrp="1"/>
          </p:cNvSpPr>
          <p:nvPr>
            <p:ph idx="1"/>
          </p:nvPr>
        </p:nvSpPr>
        <p:spPr/>
        <p:txBody>
          <a:bodyPr>
            <a:normAutofit fontScale="92500" lnSpcReduction="10000"/>
          </a:bodyPr>
          <a:lstStyle/>
          <a:p>
            <a:pPr algn="just" rtl="0"/>
            <a:r>
              <a:rPr lang="en-GB" b="0" i="0" u="none" baseline="0" dirty="0"/>
              <a:t>Mediation generally takes place at the seat of the Mediation Centre; it can also take place in other appropriate offices with a consent of the </a:t>
            </a:r>
            <a:r>
              <a:rPr lang="sl-SI" b="0" i="0" u="none" baseline="0" dirty="0"/>
              <a:t>H</a:t>
            </a:r>
            <a:r>
              <a:rPr lang="en-GB" b="0" i="0" u="none" baseline="0" dirty="0" err="1"/>
              <a:t>ead</a:t>
            </a:r>
            <a:r>
              <a:rPr lang="en-GB" b="0" i="0" u="none" baseline="0" dirty="0"/>
              <a:t> of the Mediation Centre </a:t>
            </a:r>
            <a:endParaRPr lang="en-GB" dirty="0"/>
          </a:p>
          <a:p>
            <a:pPr algn="just"/>
            <a:endParaRPr lang="en-GB" dirty="0"/>
          </a:p>
          <a:p>
            <a:pPr algn="just" rtl="0"/>
            <a:r>
              <a:rPr lang="en-GB" b="0" i="0" u="none" baseline="0" dirty="0"/>
              <a:t>Agreement on mediation preforming the mediation outside Ljubljana</a:t>
            </a:r>
          </a:p>
          <a:p>
            <a:pPr algn="just"/>
            <a:endParaRPr lang="en-GB" dirty="0"/>
          </a:p>
          <a:p>
            <a:pPr algn="just" rtl="0"/>
            <a:r>
              <a:rPr lang="en-GB" b="0" i="0" u="none" baseline="0" dirty="0"/>
              <a:t>Exceptionally in law firms!</a:t>
            </a:r>
          </a:p>
        </p:txBody>
      </p:sp>
    </p:spTree>
    <p:extLst>
      <p:ext uri="{BB962C8B-B14F-4D97-AF65-F5344CB8AC3E}">
        <p14:creationId xmlns:p14="http://schemas.microsoft.com/office/powerpoint/2010/main" val="10985997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9849" y="0"/>
            <a:ext cx="8229600" cy="1009566"/>
          </a:xfrm>
        </p:spPr>
        <p:txBody>
          <a:bodyPr/>
          <a:lstStyle/>
          <a:p>
            <a:pPr rtl="0"/>
            <a:r>
              <a:rPr lang="en-GB" b="0" i="0" u="none" baseline="0" dirty="0">
                <a:solidFill>
                  <a:srgbClr val="660066"/>
                </a:solidFill>
              </a:rPr>
              <a:t>Inclusion on the List of mediators </a:t>
            </a:r>
          </a:p>
        </p:txBody>
      </p:sp>
      <p:sp>
        <p:nvSpPr>
          <p:cNvPr id="3" name="Content Placeholder 2"/>
          <p:cNvSpPr>
            <a:spLocks noGrp="1"/>
          </p:cNvSpPr>
          <p:nvPr>
            <p:ph idx="1"/>
          </p:nvPr>
        </p:nvSpPr>
        <p:spPr>
          <a:xfrm>
            <a:off x="285148" y="737357"/>
            <a:ext cx="8344301" cy="5208156"/>
          </a:xfrm>
        </p:spPr>
        <p:txBody>
          <a:bodyPr>
            <a:noAutofit/>
          </a:bodyPr>
          <a:lstStyle/>
          <a:p>
            <a:pPr marL="0" indent="0" algn="just" rtl="0">
              <a:buNone/>
            </a:pPr>
            <a:r>
              <a:rPr lang="en-GB" sz="2000" b="0" i="0" u="none" baseline="0" dirty="0"/>
              <a:t>Any lawyer complying with the following conditions can be included on the List:</a:t>
            </a:r>
          </a:p>
          <a:p>
            <a:pPr lvl="0" algn="just" rtl="0"/>
            <a:r>
              <a:rPr lang="en-GB" sz="2000" b="0" i="0" u="none" baseline="0" dirty="0"/>
              <a:t>is </a:t>
            </a:r>
            <a:r>
              <a:rPr lang="en-GB" sz="2000" b="0" i="0" u="none" baseline="0" dirty="0" err="1"/>
              <a:t>registerred</a:t>
            </a:r>
            <a:r>
              <a:rPr lang="en-GB" sz="2000" b="0" i="0" u="none" baseline="0" dirty="0"/>
              <a:t> in the Register of Lawyers or Lawyer Candidates of the Slovene Bar Association;</a:t>
            </a:r>
          </a:p>
          <a:p>
            <a:pPr lvl="0" algn="just" rtl="0"/>
            <a:r>
              <a:rPr lang="en-GB" sz="2000" b="0" i="0" u="none" baseline="0" dirty="0"/>
              <a:t>has full mental capacity;</a:t>
            </a:r>
          </a:p>
          <a:p>
            <a:pPr lvl="0" algn="just" rtl="0"/>
            <a:r>
              <a:rPr lang="en-GB" sz="2000" b="0" i="0" u="none" baseline="0" dirty="0"/>
              <a:t>had not been convicted by a final judgment for intentionally committing a criminal offence prosecutable by public prosecution;</a:t>
            </a:r>
          </a:p>
          <a:p>
            <a:pPr lvl="0" algn="just" rtl="0"/>
            <a:r>
              <a:rPr lang="en-GB" sz="2000" b="0" i="0" u="none" baseline="0" dirty="0"/>
              <a:t>has completed at least 44 hour training for mediators at the Slovene Bar Association, the District Court in Ljubljana, the Ministry of Justice or another training providers approved by the Academy’s expert council;</a:t>
            </a:r>
          </a:p>
          <a:p>
            <a:pPr lvl="0" algn="just" rtl="0"/>
            <a:r>
              <a:rPr lang="en-GB" sz="2000" b="0" i="0" u="none" baseline="0" dirty="0"/>
              <a:t>has completed at least two independent mediation or at least two mediation observations process at the Mediation Centre or before a court;</a:t>
            </a:r>
          </a:p>
          <a:p>
            <a:pPr lvl="0" algn="just" rtl="0"/>
            <a:r>
              <a:rPr lang="en-GB" sz="2000" b="0" i="0" u="none" baseline="0" dirty="0"/>
              <a:t>has completed annually at least 12 hours of additional training for mediators at training providers approved by the Academy’s expert council;</a:t>
            </a:r>
          </a:p>
          <a:p>
            <a:pPr marL="0" lvl="0" indent="0" algn="just" rtl="0">
              <a:buNone/>
            </a:pPr>
            <a:r>
              <a:rPr lang="en-GB" sz="2000" b="0" i="0" u="none" baseline="0" dirty="0"/>
              <a:t>Inclusion in the List takes place twice per year.</a:t>
            </a:r>
          </a:p>
        </p:txBody>
      </p:sp>
    </p:spTree>
    <p:extLst>
      <p:ext uri="{BB962C8B-B14F-4D97-AF65-F5344CB8AC3E}">
        <p14:creationId xmlns:p14="http://schemas.microsoft.com/office/powerpoint/2010/main" val="14528940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0"/>
            <a:r>
              <a:rPr lang="en-GB" b="0" i="0" u="none" baseline="0">
                <a:solidFill>
                  <a:srgbClr val="660066"/>
                </a:solidFill>
              </a:rPr>
              <a:t>Information on the List of mediators</a:t>
            </a:r>
            <a:endParaRPr lang="en-GB">
              <a:solidFill>
                <a:srgbClr val="660066"/>
              </a:solidFill>
            </a:endParaRPr>
          </a:p>
        </p:txBody>
      </p:sp>
      <p:sp>
        <p:nvSpPr>
          <p:cNvPr id="3" name="Content Placeholder 2"/>
          <p:cNvSpPr>
            <a:spLocks noGrp="1"/>
          </p:cNvSpPr>
          <p:nvPr>
            <p:ph idx="1"/>
          </p:nvPr>
        </p:nvSpPr>
        <p:spPr/>
        <p:txBody>
          <a:bodyPr>
            <a:normAutofit lnSpcReduction="10000"/>
          </a:bodyPr>
          <a:lstStyle/>
          <a:p>
            <a:pPr marL="0" indent="0" algn="just" rtl="0">
              <a:buNone/>
            </a:pPr>
            <a:r>
              <a:rPr lang="en-GB" b="0" i="0" u="none" baseline="0" dirty="0"/>
              <a:t>The published List of mediators includes the following information:</a:t>
            </a:r>
          </a:p>
          <a:p>
            <a:pPr lvl="0" algn="just" rtl="0"/>
            <a:r>
              <a:rPr lang="en-GB" b="0" i="0" u="none" baseline="0" dirty="0"/>
              <a:t>personal name of mediator</a:t>
            </a:r>
            <a:r>
              <a:rPr lang="sl-SI" b="0" i="0" u="none" baseline="0" dirty="0"/>
              <a:t>;</a:t>
            </a:r>
            <a:endParaRPr lang="en-GB" b="0" i="0" u="none" baseline="0" dirty="0"/>
          </a:p>
          <a:p>
            <a:pPr lvl="0" algn="just" rtl="0"/>
            <a:r>
              <a:rPr lang="en-GB" b="0" i="0" u="none" baseline="0" dirty="0"/>
              <a:t>professional or academic title</a:t>
            </a:r>
            <a:r>
              <a:rPr lang="sl-SI" b="0" i="0" u="none" baseline="0" dirty="0"/>
              <a:t>;</a:t>
            </a:r>
            <a:endParaRPr lang="en-GB" b="0" i="0" u="none" baseline="0" dirty="0"/>
          </a:p>
          <a:p>
            <a:pPr lvl="0" algn="just" rtl="0"/>
            <a:r>
              <a:rPr lang="en-GB" b="0" i="0" u="none" baseline="0" dirty="0"/>
              <a:t>Employment</a:t>
            </a:r>
            <a:r>
              <a:rPr lang="sl-SI" b="0" i="0" u="none" baseline="0" dirty="0"/>
              <a:t>;</a:t>
            </a:r>
            <a:endParaRPr lang="en-GB" b="0" i="0" u="none" baseline="0" dirty="0"/>
          </a:p>
          <a:p>
            <a:pPr lvl="0" algn="just" rtl="0"/>
            <a:r>
              <a:rPr lang="en-GB" b="0" i="0" u="none" baseline="0" dirty="0"/>
              <a:t>date of inclusion on the List</a:t>
            </a:r>
            <a:r>
              <a:rPr lang="sl-SI" b="0" i="0" u="none" baseline="0" dirty="0"/>
              <a:t>;</a:t>
            </a:r>
            <a:endParaRPr lang="en-GB" b="0" i="0" u="none" baseline="0" dirty="0"/>
          </a:p>
          <a:p>
            <a:pPr lvl="0" algn="just" rtl="0"/>
            <a:r>
              <a:rPr lang="en-GB" b="0" i="0" u="none" baseline="0" dirty="0"/>
              <a:t>short résumé (no more than 1 page of A4)</a:t>
            </a:r>
            <a:r>
              <a:rPr lang="sl-SI" b="0" i="0" u="none" baseline="0" dirty="0"/>
              <a:t>;</a:t>
            </a:r>
            <a:endParaRPr lang="en-GB" b="0" i="0" u="none" baseline="0" dirty="0"/>
          </a:p>
          <a:p>
            <a:pPr lvl="0" algn="just" rtl="0"/>
            <a:r>
              <a:rPr lang="en-GB" b="0" i="0" u="none" baseline="0" dirty="0"/>
              <a:t>photo (optional)</a:t>
            </a:r>
            <a:r>
              <a:rPr lang="sl-SI" b="0" i="0" u="none" baseline="0" dirty="0"/>
              <a:t>;</a:t>
            </a:r>
            <a:endParaRPr lang="en-GB" b="0" i="0" u="none" baseline="0" dirty="0"/>
          </a:p>
          <a:p>
            <a:endParaRPr lang="en-GB" dirty="0"/>
          </a:p>
        </p:txBody>
      </p:sp>
    </p:spTree>
    <p:extLst>
      <p:ext uri="{BB962C8B-B14F-4D97-AF65-F5344CB8AC3E}">
        <p14:creationId xmlns:p14="http://schemas.microsoft.com/office/powerpoint/2010/main" val="6675415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a:r>
              <a:rPr lang="en-GB" b="0" i="0" u="none" baseline="0">
                <a:solidFill>
                  <a:srgbClr val="660066"/>
                </a:solidFill>
              </a:rPr>
              <a:t>Important for mediators</a:t>
            </a:r>
            <a:endParaRPr lang="en-GB">
              <a:solidFill>
                <a:srgbClr val="660066"/>
              </a:solidFill>
            </a:endParaRPr>
          </a:p>
        </p:txBody>
      </p:sp>
      <p:sp>
        <p:nvSpPr>
          <p:cNvPr id="3" name="Content Placeholder 2"/>
          <p:cNvSpPr>
            <a:spLocks noGrp="1"/>
          </p:cNvSpPr>
          <p:nvPr>
            <p:ph idx="1"/>
          </p:nvPr>
        </p:nvSpPr>
        <p:spPr/>
        <p:txBody>
          <a:bodyPr/>
          <a:lstStyle/>
          <a:p>
            <a:pPr algn="just" rtl="0"/>
            <a:r>
              <a:rPr lang="en-GB" b="0" i="0" u="none" baseline="0" dirty="0"/>
              <a:t>agreement on mediation</a:t>
            </a:r>
            <a:r>
              <a:rPr lang="en-GB" dirty="0"/>
              <a:t>;</a:t>
            </a:r>
          </a:p>
          <a:p>
            <a:pPr algn="just" rtl="0"/>
            <a:r>
              <a:rPr lang="en-GB" b="0" i="0" u="none" baseline="0" dirty="0"/>
              <a:t>defining the tariff;</a:t>
            </a:r>
          </a:p>
          <a:p>
            <a:pPr algn="just" rtl="0"/>
            <a:r>
              <a:rPr lang="en-GB" dirty="0"/>
              <a:t>keeping </a:t>
            </a:r>
            <a:r>
              <a:rPr lang="en-GB" b="0" i="0" u="none" baseline="0" dirty="0"/>
              <a:t>records of the meetings;</a:t>
            </a:r>
            <a:endParaRPr lang="en-GB" dirty="0"/>
          </a:p>
          <a:p>
            <a:pPr algn="just" rtl="0"/>
            <a:r>
              <a:rPr lang="en-GB" b="0" i="0" u="none" baseline="0" dirty="0"/>
              <a:t>drawing up a draft of the court settlement, in accordance with the law (Article 309) and the requirements of a local court;</a:t>
            </a:r>
            <a:endParaRPr lang="en-GB" dirty="0"/>
          </a:p>
          <a:p>
            <a:pPr algn="just" rtl="0"/>
            <a:r>
              <a:rPr lang="en-GB" b="0" i="0" u="none" baseline="0" dirty="0"/>
              <a:t>sending information and keeping records for statistics;</a:t>
            </a:r>
            <a:endParaRPr lang="en-GB" dirty="0"/>
          </a:p>
        </p:txBody>
      </p:sp>
    </p:spTree>
    <p:extLst>
      <p:ext uri="{BB962C8B-B14F-4D97-AF65-F5344CB8AC3E}">
        <p14:creationId xmlns:p14="http://schemas.microsoft.com/office/powerpoint/2010/main" val="30581976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0"/>
            <a:r>
              <a:rPr lang="en-GB" b="0" i="0" u="none" baseline="0">
                <a:solidFill>
                  <a:srgbClr val="660066"/>
                </a:solidFill>
              </a:rPr>
              <a:t>Administrative costs of the Mediation Centre</a:t>
            </a:r>
          </a:p>
        </p:txBody>
      </p:sp>
      <p:sp>
        <p:nvSpPr>
          <p:cNvPr id="3" name="Content Placeholder 2"/>
          <p:cNvSpPr>
            <a:spLocks noGrp="1"/>
          </p:cNvSpPr>
          <p:nvPr>
            <p:ph idx="1"/>
          </p:nvPr>
        </p:nvSpPr>
        <p:spPr/>
        <p:txBody>
          <a:bodyPr>
            <a:normAutofit fontScale="77500" lnSpcReduction="20000"/>
          </a:bodyPr>
          <a:lstStyle/>
          <a:p>
            <a:pPr algn="just" rtl="0"/>
            <a:r>
              <a:rPr lang="en-GB" b="0" i="0" u="none" baseline="0" dirty="0"/>
              <a:t>From each mediation assigned to a mediator through the Mediation Centre, a mediator covers administrative costs for the work of the Mediation Centre, payable as 10% lump sum in the Special Part of the Tariff.  </a:t>
            </a:r>
          </a:p>
          <a:p>
            <a:pPr algn="just"/>
            <a:endParaRPr lang="en-GB" dirty="0"/>
          </a:p>
          <a:p>
            <a:pPr algn="just" rtl="0"/>
            <a:r>
              <a:rPr lang="en-GB" b="0" i="0" u="none" baseline="0" dirty="0"/>
              <a:t>Depending on the number of mediations assigned to a mediator, the Mediation Centre issues an invoice once per month. </a:t>
            </a:r>
          </a:p>
          <a:p>
            <a:pPr algn="just"/>
            <a:endParaRPr lang="en-GB" dirty="0"/>
          </a:p>
          <a:p>
            <a:pPr algn="just" rtl="0"/>
            <a:r>
              <a:rPr lang="en-GB" b="0" i="0" u="none" baseline="0" dirty="0"/>
              <a:t>When cases assigned to a mediator do not result in the first meeting or mediation does not take place for reasons other that the mediator’s action, the mediator does not have to pay the lump sum fee to the Mediation Centre.</a:t>
            </a:r>
          </a:p>
          <a:p>
            <a:endParaRPr lang="en-GB" dirty="0"/>
          </a:p>
        </p:txBody>
      </p:sp>
    </p:spTree>
    <p:extLst>
      <p:ext uri="{BB962C8B-B14F-4D97-AF65-F5344CB8AC3E}">
        <p14:creationId xmlns:p14="http://schemas.microsoft.com/office/powerpoint/2010/main" val="35079754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a:r>
              <a:rPr lang="en-GB" b="0" i="0" u="none" baseline="0">
                <a:solidFill>
                  <a:srgbClr val="660066"/>
                </a:solidFill>
              </a:rPr>
              <a:t>Content:</a:t>
            </a:r>
            <a:endParaRPr lang="en-GB">
              <a:solidFill>
                <a:srgbClr val="660066"/>
              </a:solidFill>
            </a:endParaRPr>
          </a:p>
        </p:txBody>
      </p:sp>
      <p:sp>
        <p:nvSpPr>
          <p:cNvPr id="3" name="Content Placeholder 2"/>
          <p:cNvSpPr>
            <a:spLocks noGrp="1"/>
          </p:cNvSpPr>
          <p:nvPr>
            <p:ph idx="1"/>
          </p:nvPr>
        </p:nvSpPr>
        <p:spPr/>
        <p:txBody>
          <a:bodyPr>
            <a:normAutofit fontScale="77500" lnSpcReduction="20000"/>
          </a:bodyPr>
          <a:lstStyle/>
          <a:p>
            <a:pPr algn="just" rtl="0"/>
            <a:r>
              <a:rPr lang="en-GB" b="0" i="0" u="none" baseline="0" dirty="0"/>
              <a:t>Plan and vision of the Centre</a:t>
            </a:r>
          </a:p>
          <a:p>
            <a:pPr algn="just" rtl="0"/>
            <a:r>
              <a:rPr lang="en-GB" b="0" i="0" u="none" baseline="0" dirty="0"/>
              <a:t>When is mediation possible?</a:t>
            </a:r>
          </a:p>
          <a:p>
            <a:pPr algn="just" rtl="0"/>
            <a:r>
              <a:rPr lang="en-GB" b="0" i="0" u="none" baseline="0" dirty="0"/>
              <a:t>How to propose mediation?</a:t>
            </a:r>
          </a:p>
          <a:p>
            <a:pPr algn="just" rtl="0"/>
            <a:r>
              <a:rPr lang="en-GB" b="0" i="0" u="none" baseline="0" dirty="0"/>
              <a:t>Start and completion of mediation</a:t>
            </a:r>
          </a:p>
          <a:p>
            <a:pPr algn="just" rtl="0"/>
            <a:r>
              <a:rPr lang="en-GB" b="0" i="0" u="none" baseline="0" dirty="0"/>
              <a:t>Appointing mediators (case assignment)</a:t>
            </a:r>
          </a:p>
          <a:p>
            <a:pPr algn="just" rtl="0"/>
            <a:r>
              <a:rPr lang="en-GB" b="0" i="0" u="none" baseline="0" dirty="0"/>
              <a:t>Duties of mediators in mediation </a:t>
            </a:r>
          </a:p>
          <a:p>
            <a:pPr algn="just" rtl="0"/>
            <a:r>
              <a:rPr lang="en-GB" b="0" i="0" u="none" baseline="0" dirty="0"/>
              <a:t>Mediation tariff and mediators’ fees </a:t>
            </a:r>
          </a:p>
          <a:p>
            <a:pPr algn="just" rtl="0"/>
            <a:r>
              <a:rPr lang="en-GB" b="0" i="0" u="none" baseline="0" dirty="0"/>
              <a:t>Effect of mediation on limitation</a:t>
            </a:r>
            <a:r>
              <a:rPr lang="sl-SI" b="0" i="0" u="none" baseline="0" dirty="0"/>
              <a:t> </a:t>
            </a:r>
            <a:r>
              <a:rPr lang="sl-SI" b="0" i="0" u="none" baseline="0" dirty="0" err="1"/>
              <a:t>periods</a:t>
            </a:r>
            <a:endParaRPr lang="en-GB" b="0" i="0" u="none" baseline="0" dirty="0"/>
          </a:p>
          <a:p>
            <a:pPr algn="just" rtl="0"/>
            <a:r>
              <a:rPr lang="en-GB" b="0" i="0" u="none" baseline="0" dirty="0"/>
              <a:t>Conditions for inclusion on the List of mediators</a:t>
            </a:r>
          </a:p>
          <a:p>
            <a:pPr algn="just" rtl="0"/>
            <a:r>
              <a:rPr lang="en-GB" b="0" i="0" u="none" baseline="0" dirty="0"/>
              <a:t>Administrative costs of the Mediation Centre</a:t>
            </a:r>
          </a:p>
          <a:p>
            <a:pPr algn="just" rtl="0"/>
            <a:r>
              <a:rPr lang="en-GB" b="0" i="0" u="none" baseline="0" dirty="0"/>
              <a:t>Challenges</a:t>
            </a:r>
          </a:p>
        </p:txBody>
      </p:sp>
    </p:spTree>
    <p:extLst>
      <p:ext uri="{BB962C8B-B14F-4D97-AF65-F5344CB8AC3E}">
        <p14:creationId xmlns:p14="http://schemas.microsoft.com/office/powerpoint/2010/main" val="16311149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a:r>
              <a:rPr lang="en-GB" b="0" i="0" u="none" baseline="0">
                <a:solidFill>
                  <a:srgbClr val="660066"/>
                </a:solidFill>
              </a:rPr>
              <a:t>Challenges</a:t>
            </a:r>
            <a:endParaRPr lang="en-GB">
              <a:solidFill>
                <a:srgbClr val="660066"/>
              </a:solidFill>
            </a:endParaRPr>
          </a:p>
        </p:txBody>
      </p:sp>
      <p:sp>
        <p:nvSpPr>
          <p:cNvPr id="3" name="Content Placeholder 2"/>
          <p:cNvSpPr>
            <a:spLocks noGrp="1"/>
          </p:cNvSpPr>
          <p:nvPr>
            <p:ph idx="1"/>
          </p:nvPr>
        </p:nvSpPr>
        <p:spPr/>
        <p:txBody>
          <a:bodyPr/>
          <a:lstStyle/>
          <a:p>
            <a:pPr algn="just" rtl="0"/>
            <a:r>
              <a:rPr lang="en-GB" b="0" i="0" u="none" baseline="0" dirty="0"/>
              <a:t>Assignment of cases</a:t>
            </a:r>
            <a:r>
              <a:rPr lang="sl-SI" b="0" i="0" u="none" baseline="0" dirty="0"/>
              <a:t>;</a:t>
            </a:r>
            <a:endParaRPr lang="en-GB" dirty="0"/>
          </a:p>
          <a:p>
            <a:pPr algn="just" rtl="0"/>
            <a:r>
              <a:rPr lang="en-GB" b="0" i="0" u="none" baseline="0" dirty="0"/>
              <a:t>Ensuring quality</a:t>
            </a:r>
            <a:r>
              <a:rPr lang="sl-SI" b="0" i="0" u="none" baseline="0" dirty="0"/>
              <a:t>;</a:t>
            </a:r>
            <a:endParaRPr lang="en-GB" dirty="0"/>
          </a:p>
          <a:p>
            <a:pPr algn="just" rtl="0"/>
            <a:r>
              <a:rPr lang="en-GB" b="0" i="0" u="none" baseline="0" dirty="0"/>
              <a:t>Adjusting to rules (work in progress)</a:t>
            </a:r>
            <a:r>
              <a:rPr lang="sl-SI" b="0" i="0" u="none" baseline="0" dirty="0"/>
              <a:t>;</a:t>
            </a:r>
            <a:endParaRPr lang="en-GB" b="0" i="0" u="none" baseline="0" dirty="0"/>
          </a:p>
          <a:p>
            <a:pPr algn="just" rtl="0"/>
            <a:r>
              <a:rPr lang="en-GB" b="0" i="0" u="none" baseline="0" dirty="0"/>
              <a:t>Recognition and promotion</a:t>
            </a:r>
            <a:r>
              <a:rPr lang="sl-SI" b="0" i="0" u="none" baseline="0" dirty="0"/>
              <a:t>;</a:t>
            </a:r>
            <a:endParaRPr lang="en-GB" dirty="0"/>
          </a:p>
          <a:p>
            <a:pPr algn="just" rtl="0"/>
            <a:r>
              <a:rPr lang="en-GB" b="0" i="0" u="none" baseline="0" dirty="0"/>
              <a:t>Offices,  websites</a:t>
            </a:r>
            <a:r>
              <a:rPr lang="sl-SI" b="0" i="0" u="none" baseline="0" dirty="0"/>
              <a:t>;</a:t>
            </a:r>
            <a:endParaRPr lang="en-GB" dirty="0"/>
          </a:p>
          <a:p>
            <a:pPr algn="just" rtl="0"/>
            <a:r>
              <a:rPr lang="en-GB" b="0" i="0" u="none" baseline="0" dirty="0"/>
              <a:t>Providing administrative support</a:t>
            </a:r>
            <a:r>
              <a:rPr lang="sl-SI" b="0" i="0" u="none" baseline="0" dirty="0"/>
              <a:t>;</a:t>
            </a:r>
            <a:endParaRPr lang="en-GB" dirty="0"/>
          </a:p>
        </p:txBody>
      </p:sp>
    </p:spTree>
    <p:extLst>
      <p:ext uri="{BB962C8B-B14F-4D97-AF65-F5344CB8AC3E}">
        <p14:creationId xmlns:p14="http://schemas.microsoft.com/office/powerpoint/2010/main" val="3442554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xmlns="" id="{25EE15D7-7773-46F3-8E93-C60F7DA7E805}"/>
              </a:ext>
            </a:extLst>
          </p:cNvPr>
          <p:cNvSpPr>
            <a:spLocks noGrp="1"/>
          </p:cNvSpPr>
          <p:nvPr>
            <p:ph type="title"/>
          </p:nvPr>
        </p:nvSpPr>
        <p:spPr/>
        <p:txBody>
          <a:bodyPr/>
          <a:lstStyle/>
          <a:p>
            <a:endParaRPr lang="en-GB"/>
          </a:p>
        </p:txBody>
      </p:sp>
      <p:sp>
        <p:nvSpPr>
          <p:cNvPr id="3" name="Označba mesta vsebine 2">
            <a:extLst>
              <a:ext uri="{FF2B5EF4-FFF2-40B4-BE49-F238E27FC236}">
                <a16:creationId xmlns:a16="http://schemas.microsoft.com/office/drawing/2014/main" xmlns="" id="{7934BEB5-B183-4AD9-8FCB-5B026C8CF938}"/>
              </a:ext>
            </a:extLst>
          </p:cNvPr>
          <p:cNvSpPr>
            <a:spLocks noGrp="1"/>
          </p:cNvSpPr>
          <p:nvPr>
            <p:ph idx="1"/>
          </p:nvPr>
        </p:nvSpPr>
        <p:spPr/>
        <p:txBody>
          <a:bodyPr/>
          <a:lstStyle/>
          <a:p>
            <a:pPr marL="0" indent="0" algn="ctr">
              <a:buNone/>
            </a:pPr>
            <a:r>
              <a:rPr lang="en-GB" dirty="0"/>
              <a:t>THANK YOU FOR YOUR ATTENTION!</a:t>
            </a:r>
          </a:p>
          <a:p>
            <a:pPr marL="0" indent="0" algn="ctr">
              <a:buNone/>
            </a:pPr>
            <a:endParaRPr lang="en-GB" dirty="0"/>
          </a:p>
          <a:p>
            <a:pPr marL="0" indent="0" algn="ctr">
              <a:buNone/>
            </a:pPr>
            <a:r>
              <a:rPr lang="en-GB" dirty="0"/>
              <a:t>Mediation </a:t>
            </a:r>
            <a:r>
              <a:rPr lang="en-GB" dirty="0" err="1"/>
              <a:t>Center</a:t>
            </a:r>
            <a:r>
              <a:rPr lang="en-GB"/>
              <a:t> at the Lawyers Academy of the Slovenian Bar Association</a:t>
            </a:r>
          </a:p>
          <a:p>
            <a:endParaRPr lang="en-GB" dirty="0"/>
          </a:p>
        </p:txBody>
      </p:sp>
    </p:spTree>
    <p:extLst>
      <p:ext uri="{BB962C8B-B14F-4D97-AF65-F5344CB8AC3E}">
        <p14:creationId xmlns:p14="http://schemas.microsoft.com/office/powerpoint/2010/main" val="38663150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a:r>
              <a:rPr lang="en-GB" b="0" i="0" u="none" baseline="0">
                <a:solidFill>
                  <a:srgbClr val="660066"/>
                </a:solidFill>
              </a:rPr>
              <a:t>Plan and vision of the Centre</a:t>
            </a:r>
          </a:p>
        </p:txBody>
      </p:sp>
      <p:sp>
        <p:nvSpPr>
          <p:cNvPr id="3" name="Content Placeholder 2"/>
          <p:cNvSpPr>
            <a:spLocks noGrp="1"/>
          </p:cNvSpPr>
          <p:nvPr>
            <p:ph idx="1"/>
          </p:nvPr>
        </p:nvSpPr>
        <p:spPr/>
        <p:txBody>
          <a:bodyPr>
            <a:normAutofit/>
          </a:bodyPr>
          <a:lstStyle/>
          <a:p>
            <a:pPr algn="just" rtl="0"/>
            <a:r>
              <a:rPr lang="en-GB" b="0" i="0" u="none" baseline="0" dirty="0"/>
              <a:t>intermediary between parties at dispute </a:t>
            </a:r>
          </a:p>
          <a:p>
            <a:pPr algn="just" rtl="0"/>
            <a:r>
              <a:rPr lang="en-GB" b="0" i="0" u="none" baseline="0" dirty="0"/>
              <a:t>provider of mediation in disputes before and during court proceedings</a:t>
            </a:r>
          </a:p>
          <a:p>
            <a:pPr algn="just" rtl="0"/>
            <a:r>
              <a:rPr lang="en-GB" b="0" i="0" u="none" baseline="0" dirty="0"/>
              <a:t>specialisation as lawyer-mediator?</a:t>
            </a:r>
          </a:p>
          <a:p>
            <a:pPr algn="just" rtl="0"/>
            <a:r>
              <a:rPr lang="en-GB" b="0" i="0" u="none" baseline="0" dirty="0"/>
              <a:t>the largest out-of-court private Mediation Centre organised by an institution</a:t>
            </a:r>
          </a:p>
          <a:p>
            <a:pPr algn="just" rtl="0"/>
            <a:r>
              <a:rPr lang="en-GB" b="0" i="0" u="none" baseline="0" dirty="0"/>
              <a:t>recognition of the Mediation Centre by the general public</a:t>
            </a:r>
          </a:p>
          <a:p>
            <a:endParaRPr lang="en-GB" dirty="0"/>
          </a:p>
        </p:txBody>
      </p:sp>
    </p:spTree>
    <p:extLst>
      <p:ext uri="{BB962C8B-B14F-4D97-AF65-F5344CB8AC3E}">
        <p14:creationId xmlns:p14="http://schemas.microsoft.com/office/powerpoint/2010/main" val="30843845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0"/>
            <a:r>
              <a:rPr lang="en-GB" b="0" i="0" u="none" baseline="0">
                <a:solidFill>
                  <a:srgbClr val="660066"/>
                </a:solidFill>
              </a:rPr>
              <a:t>When is mediation possible?</a:t>
            </a:r>
            <a:endParaRPr lang="en-GB">
              <a:solidFill>
                <a:srgbClr val="660066"/>
              </a:solidFill>
            </a:endParaRPr>
          </a:p>
        </p:txBody>
      </p:sp>
      <p:sp>
        <p:nvSpPr>
          <p:cNvPr id="3" name="Content Placeholder 2"/>
          <p:cNvSpPr>
            <a:spLocks noGrp="1"/>
          </p:cNvSpPr>
          <p:nvPr>
            <p:ph idx="1"/>
          </p:nvPr>
        </p:nvSpPr>
        <p:spPr/>
        <p:txBody>
          <a:bodyPr>
            <a:normAutofit/>
          </a:bodyPr>
          <a:lstStyle/>
          <a:p>
            <a:pPr algn="just" rtl="0"/>
            <a:r>
              <a:rPr lang="en-GB" b="0" i="0" u="none" baseline="0" dirty="0"/>
              <a:t>in all disputes involving civil, corporate, employment, family and property relationships involving claims with which parties are free to act as they please</a:t>
            </a:r>
          </a:p>
          <a:p>
            <a:pPr algn="just" rtl="0"/>
            <a:r>
              <a:rPr lang="en-GB" b="0" i="0" u="none" baseline="0" dirty="0"/>
              <a:t>in other disputes when mediation fits the nature of the relationship unless expressly excluded by the law</a:t>
            </a:r>
          </a:p>
          <a:p>
            <a:pPr algn="just" rtl="0"/>
            <a:r>
              <a:rPr lang="en-GB" b="0" i="0" u="none" baseline="0" dirty="0"/>
              <a:t>before or after submitting a claim in a court</a:t>
            </a:r>
          </a:p>
          <a:p>
            <a:endParaRPr lang="en-GB" dirty="0"/>
          </a:p>
          <a:p>
            <a:endParaRPr lang="en-GB" dirty="0"/>
          </a:p>
        </p:txBody>
      </p:sp>
    </p:spTree>
    <p:extLst>
      <p:ext uri="{BB962C8B-B14F-4D97-AF65-F5344CB8AC3E}">
        <p14:creationId xmlns:p14="http://schemas.microsoft.com/office/powerpoint/2010/main" val="8781554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0"/>
            <a:r>
              <a:rPr lang="en-GB" b="0" i="0" u="none" baseline="0">
                <a:solidFill>
                  <a:srgbClr val="660066"/>
                </a:solidFill>
              </a:rPr>
              <a:t>Who can propose mediation?</a:t>
            </a:r>
          </a:p>
        </p:txBody>
      </p:sp>
      <p:sp>
        <p:nvSpPr>
          <p:cNvPr id="3" name="Content Placeholder 2"/>
          <p:cNvSpPr>
            <a:spLocks noGrp="1"/>
          </p:cNvSpPr>
          <p:nvPr>
            <p:ph idx="1"/>
          </p:nvPr>
        </p:nvSpPr>
        <p:spPr>
          <a:xfrm>
            <a:off x="457200" y="1600200"/>
            <a:ext cx="8229600" cy="4849352"/>
          </a:xfrm>
        </p:spPr>
        <p:txBody>
          <a:bodyPr>
            <a:normAutofit fontScale="77500" lnSpcReduction="20000"/>
          </a:bodyPr>
          <a:lstStyle/>
          <a:p>
            <a:pPr algn="just" rtl="0"/>
            <a:r>
              <a:rPr lang="en-GB" b="0" i="0" u="none" baseline="0" dirty="0"/>
              <a:t>Answer: Mediation is possible, if parties agree to it.</a:t>
            </a:r>
          </a:p>
          <a:p>
            <a:pPr marL="0" indent="0" algn="just" rtl="0">
              <a:buNone/>
            </a:pPr>
            <a:endParaRPr lang="en-GB" dirty="0"/>
          </a:p>
          <a:p>
            <a:pPr algn="just" rtl="0"/>
            <a:r>
              <a:rPr lang="en-GB" b="0" i="0" u="none" baseline="0" dirty="0"/>
              <a:t>When mediation is proposed: </a:t>
            </a:r>
          </a:p>
          <a:p>
            <a:pPr marL="0" indent="0" algn="just" rtl="0">
              <a:buNone/>
            </a:pPr>
            <a:r>
              <a:rPr lang="en-GB" b="0" i="0" u="none" baseline="0" dirty="0"/>
              <a:t>upon a proposal of one of the parties, the Mediation Centre may offer mediation to one or both parties. </a:t>
            </a:r>
          </a:p>
          <a:p>
            <a:pPr marL="0" indent="0" algn="just" rtl="0">
              <a:buNone/>
            </a:pPr>
            <a:r>
              <a:rPr lang="en-GB" b="0" i="0" u="none" baseline="0" dirty="0"/>
              <a:t>In such a case, the Mediation Centre tries to obtain a consent from the other party and even from both parties. </a:t>
            </a:r>
          </a:p>
          <a:p>
            <a:pPr marL="0" indent="0" algn="just" rtl="0">
              <a:buNone/>
            </a:pPr>
            <a:endParaRPr lang="en-GB" dirty="0"/>
          </a:p>
          <a:p>
            <a:pPr marL="0" indent="0" algn="just" rtl="0">
              <a:buNone/>
            </a:pPr>
            <a:r>
              <a:rPr lang="en-GB" b="0" i="0" u="none" baseline="0" dirty="0"/>
              <a:t>upon</a:t>
            </a:r>
            <a:r>
              <a:rPr lang="en-GB" dirty="0"/>
              <a:t> </a:t>
            </a:r>
            <a:r>
              <a:rPr lang="en-GB" b="0" i="0" u="none" baseline="0" dirty="0"/>
              <a:t>a prior agreement between the parties that any disputes arising from a particular legal relationship are to be resolved by mediation or by mediation at the Mediation Centre. This of course </a:t>
            </a:r>
            <a:r>
              <a:rPr lang="en-GB" b="0" i="0" u="sng" baseline="0" dirty="0"/>
              <a:t>is not a pre-condition</a:t>
            </a:r>
            <a:r>
              <a:rPr lang="en-GB" b="0" i="0" u="none" baseline="0" dirty="0"/>
              <a:t> for starting the procedure according to the Rules of the Mediation Centre.</a:t>
            </a:r>
          </a:p>
          <a:p>
            <a:pPr marL="0" indent="0" algn="l" rtl="0">
              <a:buNone/>
            </a:pPr>
            <a:endParaRPr lang="en-GB" dirty="0"/>
          </a:p>
          <a:p>
            <a:pPr marL="0" indent="0" algn="l" rtl="0">
              <a:buNone/>
            </a:pPr>
            <a:endParaRPr lang="en-GB" dirty="0"/>
          </a:p>
          <a:p>
            <a:endParaRPr lang="en-GB" dirty="0"/>
          </a:p>
          <a:p>
            <a:endParaRPr lang="en-GB" dirty="0"/>
          </a:p>
        </p:txBody>
      </p:sp>
    </p:spTree>
    <p:extLst>
      <p:ext uri="{BB962C8B-B14F-4D97-AF65-F5344CB8AC3E}">
        <p14:creationId xmlns:p14="http://schemas.microsoft.com/office/powerpoint/2010/main" val="36969041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a:r>
              <a:rPr lang="en-GB" b="0" i="0" u="none" baseline="0" dirty="0">
                <a:solidFill>
                  <a:srgbClr val="660066"/>
                </a:solidFill>
              </a:rPr>
              <a:t>Appointing a mediator</a:t>
            </a:r>
            <a:endParaRPr lang="en-GB" dirty="0">
              <a:solidFill>
                <a:srgbClr val="660066"/>
              </a:solidFill>
            </a:endParaRPr>
          </a:p>
        </p:txBody>
      </p:sp>
      <p:sp>
        <p:nvSpPr>
          <p:cNvPr id="3" name="Content Placeholder 2"/>
          <p:cNvSpPr>
            <a:spLocks noGrp="1"/>
          </p:cNvSpPr>
          <p:nvPr>
            <p:ph idx="1"/>
          </p:nvPr>
        </p:nvSpPr>
        <p:spPr>
          <a:xfrm>
            <a:off x="457200" y="1125071"/>
            <a:ext cx="8229600" cy="4525963"/>
          </a:xfrm>
        </p:spPr>
        <p:txBody>
          <a:bodyPr>
            <a:noAutofit/>
          </a:bodyPr>
          <a:lstStyle/>
          <a:p>
            <a:pPr marL="0" indent="0" algn="just" rtl="0">
              <a:buNone/>
            </a:pPr>
            <a:r>
              <a:rPr lang="en-GB" sz="2000" b="0" i="0" u="none" baseline="0" dirty="0"/>
              <a:t>Parties mutually agree on a mediator from the Mediation Centre’s</a:t>
            </a:r>
            <a:r>
              <a:rPr lang="en-GB" sz="2000" b="0" i="0" u="none" dirty="0"/>
              <a:t> </a:t>
            </a:r>
            <a:r>
              <a:rPr lang="en-GB" sz="2000" b="0" i="0" u="none" baseline="0" dirty="0"/>
              <a:t>List of mediators by:</a:t>
            </a:r>
          </a:p>
          <a:p>
            <a:pPr marL="514350" indent="-514350" algn="just" rtl="0">
              <a:buAutoNum type="arabicPeriod"/>
            </a:pPr>
            <a:r>
              <a:rPr lang="en-GB" sz="2000" b="0" i="0" u="none" baseline="0" dirty="0"/>
              <a:t>agreeing to use one of the mediators;</a:t>
            </a:r>
          </a:p>
          <a:p>
            <a:pPr marL="514350" indent="-514350" algn="just" rtl="0">
              <a:buAutoNum type="arabicPeriod"/>
            </a:pPr>
            <a:r>
              <a:rPr lang="en-GB" sz="2000" b="0" i="0" u="none" baseline="0" dirty="0"/>
              <a:t>the party having submitted a proposal for mediation, proposes two or three mediators and the other party who has accepted the mediation, selects a mediator from the list of two or three proposed;</a:t>
            </a:r>
          </a:p>
          <a:p>
            <a:pPr marL="514350" indent="-514350" algn="just" rtl="0">
              <a:buAutoNum type="arabicPeriod"/>
            </a:pPr>
            <a:r>
              <a:rPr lang="en-GB" sz="2000" b="0" i="0" u="none" baseline="0" dirty="0"/>
              <a:t>if selecting a mediator cannot be mutually agreed on, the mediator is selected by the Head of the Mediation Centre from the Mediation Centre’s List of mediators, in the order of priority; exceptionally, a mediator is selected by personal assessment in light of specific elements of the case.</a:t>
            </a:r>
            <a:endParaRPr lang="en-GB" sz="2000" dirty="0"/>
          </a:p>
          <a:p>
            <a:pPr marL="0" indent="0" algn="just" rtl="0">
              <a:buNone/>
            </a:pPr>
            <a:r>
              <a:rPr lang="en-GB" sz="2000" b="0" i="0" u="none" baseline="0" dirty="0"/>
              <a:t>Exceptionally, when proposed by parties or proposed by the head of the Mediation Centre and agreed by parties, a mediator can also be a person who is not on the Mediation Centre’s List of mediators.</a:t>
            </a:r>
          </a:p>
        </p:txBody>
      </p:sp>
    </p:spTree>
    <p:extLst>
      <p:ext uri="{BB962C8B-B14F-4D97-AF65-F5344CB8AC3E}">
        <p14:creationId xmlns:p14="http://schemas.microsoft.com/office/powerpoint/2010/main" val="41477343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a:r>
              <a:rPr lang="en-GB" b="0" i="0" u="none" baseline="0">
                <a:solidFill>
                  <a:srgbClr val="660066"/>
                </a:solidFill>
              </a:rPr>
              <a:t>Co-mediator</a:t>
            </a:r>
            <a:endParaRPr lang="en-GB">
              <a:solidFill>
                <a:srgbClr val="660066"/>
              </a:solidFill>
            </a:endParaRPr>
          </a:p>
        </p:txBody>
      </p:sp>
      <p:sp>
        <p:nvSpPr>
          <p:cNvPr id="3" name="Content Placeholder 2"/>
          <p:cNvSpPr>
            <a:spLocks noGrp="1"/>
          </p:cNvSpPr>
          <p:nvPr>
            <p:ph idx="1"/>
          </p:nvPr>
        </p:nvSpPr>
        <p:spPr/>
        <p:txBody>
          <a:bodyPr>
            <a:normAutofit fontScale="77500" lnSpcReduction="20000"/>
          </a:bodyPr>
          <a:lstStyle/>
          <a:p>
            <a:pPr marL="0" indent="0" algn="just" rtl="0">
              <a:buNone/>
            </a:pPr>
            <a:r>
              <a:rPr lang="en-GB" b="0" i="0" u="sng" baseline="0" dirty="0"/>
              <a:t>With consent of parties, a mediator may manage mediation together with a co-mediator</a:t>
            </a:r>
          </a:p>
          <a:p>
            <a:pPr marL="0" indent="0" algn="just" rtl="0">
              <a:buNone/>
            </a:pPr>
            <a:endParaRPr lang="en-GB" dirty="0"/>
          </a:p>
          <a:p>
            <a:pPr marL="0" indent="0" algn="just" rtl="0">
              <a:buNone/>
            </a:pPr>
            <a:r>
              <a:rPr lang="en-GB" b="0" i="0" u="none" baseline="0" dirty="0"/>
              <a:t>A Co-mediator may be recommended by a mediator, parties or the Head of the Mediation Centre. When proposed by the parties or by the Head of the Mediation Centre, a co-mediator can also be a person who is not on the Mediation Centre’s List of mediators. </a:t>
            </a:r>
          </a:p>
          <a:p>
            <a:pPr marL="0" indent="0" algn="just" rtl="0">
              <a:buNone/>
            </a:pPr>
            <a:endParaRPr lang="en-GB" dirty="0"/>
          </a:p>
          <a:p>
            <a:pPr marL="0" indent="0" algn="just" rtl="0">
              <a:buNone/>
            </a:pPr>
            <a:r>
              <a:rPr lang="en-GB" b="0" i="0" u="none" baseline="0" dirty="0"/>
              <a:t>When parties of mediation agree on a co-mediator’s participation in mediation, the fee for the co-mediator’s work is assessed as laid down in the Special Part of the Tariff, reduced by 30%.</a:t>
            </a:r>
          </a:p>
          <a:p>
            <a:endParaRPr lang="en-GB" dirty="0"/>
          </a:p>
        </p:txBody>
      </p:sp>
    </p:spTree>
    <p:extLst>
      <p:ext uri="{BB962C8B-B14F-4D97-AF65-F5344CB8AC3E}">
        <p14:creationId xmlns:p14="http://schemas.microsoft.com/office/powerpoint/2010/main" val="32533974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5483" y="0"/>
            <a:ext cx="8229600" cy="1143000"/>
          </a:xfrm>
        </p:spPr>
        <p:txBody>
          <a:bodyPr/>
          <a:lstStyle/>
          <a:p>
            <a:pPr rtl="0"/>
            <a:r>
              <a:rPr lang="en-GB" b="0" i="0" u="none" baseline="0" dirty="0">
                <a:solidFill>
                  <a:srgbClr val="660066"/>
                </a:solidFill>
              </a:rPr>
              <a:t>Duties of mediator in mediation </a:t>
            </a:r>
            <a:endParaRPr lang="en-GB" dirty="0">
              <a:solidFill>
                <a:srgbClr val="660066"/>
              </a:solidFill>
            </a:endParaRPr>
          </a:p>
        </p:txBody>
      </p:sp>
      <p:sp>
        <p:nvSpPr>
          <p:cNvPr id="3" name="Content Placeholder 2"/>
          <p:cNvSpPr>
            <a:spLocks noGrp="1"/>
          </p:cNvSpPr>
          <p:nvPr>
            <p:ph idx="1"/>
          </p:nvPr>
        </p:nvSpPr>
        <p:spPr>
          <a:xfrm>
            <a:off x="385483" y="1076979"/>
            <a:ext cx="8229600" cy="5103259"/>
          </a:xfrm>
        </p:spPr>
        <p:txBody>
          <a:bodyPr>
            <a:noAutofit/>
          </a:bodyPr>
          <a:lstStyle/>
          <a:p>
            <a:pPr marL="457200" indent="-457200" algn="just" rtl="0">
              <a:buAutoNum type="arabicPeriod"/>
            </a:pPr>
            <a:r>
              <a:rPr lang="en-GB" sz="2000" b="0" i="0" u="sng" baseline="0" dirty="0"/>
              <a:t>Accept mediation or notify of conflict of interests</a:t>
            </a:r>
            <a:r>
              <a:rPr lang="sl-SI" sz="2000" b="0" i="0" u="sng" baseline="0" dirty="0"/>
              <a:t>;</a:t>
            </a:r>
            <a:endParaRPr lang="en-GB" sz="2000" b="0" i="0" u="sng" baseline="0" dirty="0"/>
          </a:p>
          <a:p>
            <a:pPr marL="0" indent="0" algn="just" rtl="0">
              <a:buNone/>
            </a:pPr>
            <a:r>
              <a:rPr lang="en-GB" sz="2000" b="0" i="0" u="none" baseline="0" dirty="0"/>
              <a:t>A mediator, to whom a case was assigned, must inform the Mediation Centre within 3 days when there is a conflict of interests</a:t>
            </a:r>
            <a:r>
              <a:rPr lang="sl-SI" sz="2000" b="0" i="0" u="none" baseline="0" dirty="0"/>
              <a:t>,</a:t>
            </a:r>
            <a:r>
              <a:rPr lang="en-GB" sz="2000" b="0" i="0" u="none" baseline="0" dirty="0"/>
              <a:t> due to which he or she cannot accept the case.</a:t>
            </a:r>
          </a:p>
          <a:p>
            <a:pPr marL="0" indent="0" algn="just" rtl="0">
              <a:buNone/>
            </a:pPr>
            <a:r>
              <a:rPr lang="en-GB" sz="2000" b="0" i="0" baseline="0" dirty="0"/>
              <a:t>2. </a:t>
            </a:r>
            <a:r>
              <a:rPr lang="sl-SI" sz="2000" b="0" i="0" baseline="0" dirty="0"/>
              <a:t>	</a:t>
            </a:r>
            <a:r>
              <a:rPr lang="en-GB" sz="2000" b="0" i="0" u="sng" baseline="0" dirty="0"/>
              <a:t>Act fast and on time</a:t>
            </a:r>
            <a:r>
              <a:rPr lang="sl-SI" sz="2000" b="0" i="0" u="sng" baseline="0" dirty="0"/>
              <a:t>;</a:t>
            </a:r>
            <a:endParaRPr lang="en-GB" sz="2000" b="0" i="0" u="sng" baseline="0" dirty="0"/>
          </a:p>
          <a:p>
            <a:pPr marL="0" indent="0" algn="just" rtl="0">
              <a:buNone/>
            </a:pPr>
            <a:r>
              <a:rPr lang="en-GB" sz="2000" b="0" i="0" u="none" baseline="0" dirty="0"/>
              <a:t>Once a mediator was informed a case was assigned to him or her, the mediator must set the first meeting within 15 days </a:t>
            </a:r>
            <a:r>
              <a:rPr lang="sl-SI" sz="2000" b="0" i="0" u="none" baseline="0" dirty="0" err="1"/>
              <a:t>after</a:t>
            </a:r>
            <a:r>
              <a:rPr lang="en-GB" sz="2000" b="0" i="0" u="none" baseline="0" dirty="0"/>
              <a:t> receiving the notice.</a:t>
            </a:r>
            <a:r>
              <a:rPr lang="sl-SI" sz="2000" b="0" i="0" u="none" dirty="0"/>
              <a:t> </a:t>
            </a:r>
            <a:r>
              <a:rPr lang="en-GB" sz="2000" b="0" i="0" u="none" baseline="0" dirty="0"/>
              <a:t>The mediator arranges meetings directly with </a:t>
            </a:r>
            <a:r>
              <a:rPr lang="sl-SI" sz="2000" b="0" i="0" u="none" baseline="0" dirty="0" err="1"/>
              <a:t>the</a:t>
            </a:r>
            <a:r>
              <a:rPr lang="sl-SI" sz="2000" b="0" i="0" u="none" baseline="0" dirty="0"/>
              <a:t> </a:t>
            </a:r>
            <a:r>
              <a:rPr lang="en-GB" sz="2000" b="0" i="0" u="none" baseline="0" dirty="0"/>
              <a:t>parties and sends them notices (e</a:t>
            </a:r>
            <a:r>
              <a:rPr lang="sl-SI" sz="2000" b="0" i="0" u="none" baseline="0" dirty="0"/>
              <a:t>-</a:t>
            </a:r>
            <a:r>
              <a:rPr lang="en-GB" sz="2000" b="0" i="0" u="none" baseline="0" dirty="0"/>
              <a:t>mail).</a:t>
            </a:r>
            <a:r>
              <a:rPr lang="sl-SI" sz="2000" b="0" i="0" u="none" baseline="0" dirty="0"/>
              <a:t> </a:t>
            </a:r>
            <a:r>
              <a:rPr lang="sl-SI" sz="2000" b="0" i="0" u="sng" baseline="0" dirty="0" err="1"/>
              <a:t>The</a:t>
            </a:r>
            <a:r>
              <a:rPr lang="sl-SI" sz="2000" b="0" i="0" u="sng" baseline="0" dirty="0"/>
              <a:t> </a:t>
            </a:r>
            <a:r>
              <a:rPr lang="en-GB" sz="2000" b="0" i="0" u="sng" baseline="0" dirty="0"/>
              <a:t>Mediation process can last 90 days at most;</a:t>
            </a:r>
            <a:r>
              <a:rPr lang="en-GB" sz="2000" b="0" i="0" u="none" baseline="0" dirty="0"/>
              <a:t> it can be extended with parties’ written consent. The mediator informs the </a:t>
            </a:r>
            <a:r>
              <a:rPr lang="sl-SI" sz="2000" b="0" i="0" u="none" baseline="0" dirty="0"/>
              <a:t>H</a:t>
            </a:r>
            <a:r>
              <a:rPr lang="en-GB" sz="2000" b="0" i="0" u="none" baseline="0" dirty="0" err="1"/>
              <a:t>ead</a:t>
            </a:r>
            <a:r>
              <a:rPr lang="en-GB" sz="2000" b="0" i="0" u="none" baseline="0" dirty="0"/>
              <a:t> of the Mediation Centre when the processes is extended.</a:t>
            </a:r>
            <a:endParaRPr lang="en-GB" sz="1100" dirty="0"/>
          </a:p>
          <a:p>
            <a:pPr marL="0" indent="0" algn="just" rtl="0">
              <a:buNone/>
            </a:pPr>
            <a:r>
              <a:rPr lang="en-GB" sz="2000" b="0" i="0" u="none" baseline="0" dirty="0"/>
              <a:t>3. </a:t>
            </a:r>
            <a:r>
              <a:rPr lang="en-GB" sz="2000" b="0" i="0" u="sng" baseline="0" dirty="0"/>
              <a:t>A mediator informs the Mediation Centre once mediation is completed and how the case was resolved</a:t>
            </a:r>
          </a:p>
          <a:p>
            <a:pPr marL="0" indent="0" algn="just" rtl="0">
              <a:buNone/>
            </a:pPr>
            <a:r>
              <a:rPr lang="en-GB" sz="2000" b="0" i="0" u="none" baseline="0" dirty="0"/>
              <a:t>A mediator issues invoice for his or her services and covers administrative costs for the work of the Mediation Centre once mediation is completed.</a:t>
            </a:r>
          </a:p>
          <a:p>
            <a:pPr marL="0" indent="0" algn="l" rtl="0">
              <a:buNone/>
            </a:pPr>
            <a:endParaRPr lang="en-GB" sz="2300" dirty="0"/>
          </a:p>
        </p:txBody>
      </p:sp>
    </p:spTree>
    <p:extLst>
      <p:ext uri="{BB962C8B-B14F-4D97-AF65-F5344CB8AC3E}">
        <p14:creationId xmlns:p14="http://schemas.microsoft.com/office/powerpoint/2010/main" val="21924923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a:r>
              <a:rPr lang="en-GB" b="0" i="0" u="none" baseline="0">
                <a:solidFill>
                  <a:srgbClr val="660066"/>
                </a:solidFill>
              </a:rPr>
              <a:t>Start and completion of mediation</a:t>
            </a:r>
            <a:endParaRPr lang="en-GB">
              <a:solidFill>
                <a:srgbClr val="660066"/>
              </a:solidFill>
            </a:endParaRPr>
          </a:p>
        </p:txBody>
      </p:sp>
      <p:sp>
        <p:nvSpPr>
          <p:cNvPr id="3" name="Content Placeholder 2"/>
          <p:cNvSpPr>
            <a:spLocks noGrp="1"/>
          </p:cNvSpPr>
          <p:nvPr>
            <p:ph idx="1"/>
          </p:nvPr>
        </p:nvSpPr>
        <p:spPr/>
        <p:txBody>
          <a:bodyPr>
            <a:noAutofit/>
          </a:bodyPr>
          <a:lstStyle/>
          <a:p>
            <a:pPr marL="0" indent="0" algn="just" rtl="0">
              <a:buNone/>
            </a:pPr>
            <a:r>
              <a:rPr lang="en-GB" sz="2000" b="0" i="0" u="none" baseline="0" dirty="0"/>
              <a:t>The party proposing mediation informs the Mediation Centre by email of its proposal; at the same time, communicates contact details of the other party and briefly explains the dispute. The Mediation Centre sends the other party a consent form for mediation to be signed and if the other party gives the consent within 15 days, the first mediation meeting is scheduled within 15 days thereafter. The communication is mostly by email. </a:t>
            </a:r>
          </a:p>
          <a:p>
            <a:pPr marL="0" indent="0" algn="just" rtl="0">
              <a:buNone/>
            </a:pPr>
            <a:r>
              <a:rPr lang="en-GB" sz="2000" b="1" i="1" u="none" baseline="0" dirty="0"/>
              <a:t>What is the result of mediation?</a:t>
            </a:r>
            <a:endParaRPr lang="en-GB" sz="2000" dirty="0"/>
          </a:p>
          <a:p>
            <a:pPr algn="just" rtl="0"/>
            <a:r>
              <a:rPr lang="en-GB" sz="2000" b="0" i="0" u="none" baseline="0" dirty="0"/>
              <a:t>concluding an agreement, issuing a statement on unsuccessful mediation or withdrawing the consent;</a:t>
            </a:r>
          </a:p>
          <a:p>
            <a:pPr algn="just" rtl="0"/>
            <a:r>
              <a:rPr lang="en-GB" sz="2000" b="0" i="0" u="none" baseline="0" dirty="0"/>
              <a:t>if parties reach an agreement, the agreement is drawn up in a form of an out-of-court settlement, a directly enforceable notarial deed or as a court settlement. When signing court settlements we will work with the Court in Ljubljana that has jurisdiction in such cases. </a:t>
            </a:r>
            <a:endParaRPr lang="en-GB" sz="2000" dirty="0"/>
          </a:p>
        </p:txBody>
      </p:sp>
    </p:spTree>
    <p:extLst>
      <p:ext uri="{BB962C8B-B14F-4D97-AF65-F5344CB8AC3E}">
        <p14:creationId xmlns:p14="http://schemas.microsoft.com/office/powerpoint/2010/main" val="32844571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17026</TotalTime>
  <Words>1703</Words>
  <Application>Microsoft Office PowerPoint</Application>
  <PresentationFormat>Pokaz na ekranie (4:3)</PresentationFormat>
  <Paragraphs>154</Paragraphs>
  <Slides>21</Slides>
  <Notes>0</Notes>
  <HiddenSlides>0</HiddenSlides>
  <MMClips>0</MMClips>
  <ScaleCrop>false</ScaleCrop>
  <HeadingPairs>
    <vt:vector size="6" baseType="variant">
      <vt:variant>
        <vt:lpstr>Używane czcionki</vt:lpstr>
      </vt:variant>
      <vt:variant>
        <vt:i4>2</vt:i4>
      </vt:variant>
      <vt:variant>
        <vt:lpstr>Motyw</vt:lpstr>
      </vt:variant>
      <vt:variant>
        <vt:i4>1</vt:i4>
      </vt:variant>
      <vt:variant>
        <vt:lpstr>Tytuły slajdów</vt:lpstr>
      </vt:variant>
      <vt:variant>
        <vt:i4>21</vt:i4>
      </vt:variant>
    </vt:vector>
  </HeadingPairs>
  <TitlesOfParts>
    <vt:vector size="24" baseType="lpstr">
      <vt:lpstr>Arial</vt:lpstr>
      <vt:lpstr>Calibri</vt:lpstr>
      <vt:lpstr>Office Theme</vt:lpstr>
      <vt:lpstr>MEDIATION CENTRE at the Lawyers Academy  of the Slovene Bar Association</vt:lpstr>
      <vt:lpstr>Content:</vt:lpstr>
      <vt:lpstr>Plan and vision of the Centre</vt:lpstr>
      <vt:lpstr>When is mediation possible?</vt:lpstr>
      <vt:lpstr>Who can propose mediation?</vt:lpstr>
      <vt:lpstr>Appointing a mediator</vt:lpstr>
      <vt:lpstr>Co-mediator</vt:lpstr>
      <vt:lpstr>Duties of mediator in mediation </vt:lpstr>
      <vt:lpstr>Start and completion of mediation</vt:lpstr>
      <vt:lpstr>Signing court settlement</vt:lpstr>
      <vt:lpstr>Effect of mediation on limitation periods (Article 17 of the ZMCGZ)</vt:lpstr>
      <vt:lpstr> Fees for mediators  </vt:lpstr>
      <vt:lpstr>Mediation Tariff</vt:lpstr>
      <vt:lpstr>Mediation Tariff - increase</vt:lpstr>
      <vt:lpstr>Where will mediation meetings  take place?</vt:lpstr>
      <vt:lpstr>Inclusion on the List of mediators </vt:lpstr>
      <vt:lpstr>Information on the List of mediators</vt:lpstr>
      <vt:lpstr>Important for mediators</vt:lpstr>
      <vt:lpstr>Administrative costs of the Mediation Centre</vt:lpstr>
      <vt:lpstr>Challenges</vt:lpstr>
      <vt:lpstr>Prezentacja programu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Tolmac</dc:creator>
  <cp:lastModifiedBy>Anna Paciorek</cp:lastModifiedBy>
  <cp:revision>41</cp:revision>
  <cp:lastPrinted>2017-11-15T10:16:59Z</cp:lastPrinted>
  <dcterms:created xsi:type="dcterms:W3CDTF">2017-04-10T12:02:41Z</dcterms:created>
  <dcterms:modified xsi:type="dcterms:W3CDTF">2018-11-30T11:37:48Z</dcterms:modified>
</cp:coreProperties>
</file>