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70" r:id="rId13"/>
    <p:sldId id="271" r:id="rId14"/>
    <p:sldId id="272" r:id="rId15"/>
    <p:sldId id="273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2013-10-15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mobilienanwalt.d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176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Przegląd regulacji europejskich w sprawie reklamy usług adwokackich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Adwokat Magdalena Matusiak-</a:t>
            </a:r>
            <a:r>
              <a:rPr lang="pl-PL" dirty="0" err="1" smtClean="0"/>
              <a:t>Frącczak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76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Przykłady z orzecznictwa:</a:t>
            </a:r>
          </a:p>
          <a:p>
            <a:pPr lvl="1"/>
            <a:r>
              <a:rPr lang="pl-PL" dirty="0"/>
              <a:t>Przy czynnościach pozasądowych można odstąpić od stosowania przepisów o cenach, jak długo wynagrodzenie pozostaje w odpowiednim stosunku do usługi, działania i odpowiedzialności zawodowej adwokata. Z tego powodu, reklama zawierająca cenę ryczałtową za pierwszą poradę jest </a:t>
            </a:r>
            <a:r>
              <a:rPr lang="pl-PL" dirty="0" smtClean="0"/>
              <a:t>niedopuszczalna;</a:t>
            </a:r>
          </a:p>
          <a:p>
            <a:pPr lvl="1"/>
            <a:r>
              <a:rPr lang="pl-PL" dirty="0"/>
              <a:t>Reklama z użyciem opłat zryczałtowanych nie jest dozwolona, kiedy wysokość opłat dla poszczególnych przypadków doradztwa została ustalona </a:t>
            </a:r>
            <a:r>
              <a:rPr lang="pl-PL" dirty="0" smtClean="0"/>
              <a:t>dowolnie;</a:t>
            </a:r>
          </a:p>
          <a:p>
            <a:pPr lvl="1"/>
            <a:r>
              <a:rPr lang="pl-PL" dirty="0"/>
              <a:t>Niedopuszczalne jest takie ukształtowanie nazwy domeny internetowej, aby używać w niej nazwy branży, np. </a:t>
            </a:r>
            <a:r>
              <a:rPr lang="pl-PL" u="sng" dirty="0" smtClean="0">
                <a:hlinkClick r:id="rId2"/>
              </a:rPr>
              <a:t>www.immobilienanwalt.de</a:t>
            </a:r>
            <a:r>
              <a:rPr lang="pl-PL" dirty="0" smtClean="0"/>
              <a:t>;</a:t>
            </a:r>
          </a:p>
          <a:p>
            <a:pPr lvl="1"/>
            <a:r>
              <a:rPr lang="pl-PL" dirty="0"/>
              <a:t>Reklama z ogólnym, nieograniczonym odwołaniem „Na życzenie możliwe są wizyty domowe” jest – w szczególności jeżeli taka oferta jest w sposób szczególny uwidoczniona – </a:t>
            </a:r>
            <a:r>
              <a:rPr lang="pl-PL" dirty="0" smtClean="0"/>
              <a:t>niedopuszczalna;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NIEMCY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59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Ogólne dopuszczenie reklamy;</a:t>
            </a:r>
          </a:p>
          <a:p>
            <a:r>
              <a:rPr lang="pl-PL" dirty="0" smtClean="0"/>
              <a:t>Reklama powinna być powściągliwa (</a:t>
            </a:r>
            <a:r>
              <a:rPr lang="pl-PL" dirty="0" err="1" smtClean="0"/>
              <a:t>Bundesgericht</a:t>
            </a:r>
            <a:r>
              <a:rPr lang="pl-PL" dirty="0" smtClean="0"/>
              <a:t>, 2013 r.);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SZWAJCARIA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50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Wyrok Trybunału z dnia 5 kwietnia 2011 r. w sprawie C-199/09 </a:t>
            </a:r>
            <a:r>
              <a:rPr lang="fr-FR" dirty="0"/>
              <a:t>Société fiduciaire nationale d’expertise </a:t>
            </a:r>
            <a:r>
              <a:rPr lang="fr-FR" dirty="0" smtClean="0"/>
              <a:t>comptable</a:t>
            </a:r>
            <a:r>
              <a:rPr lang="pl-PL" dirty="0" smtClean="0"/>
              <a:t> v. </a:t>
            </a:r>
            <a:r>
              <a:rPr lang="fr-FR" dirty="0"/>
              <a:t>Ministre du Budget, des Comptes publics et de la Fonction </a:t>
            </a:r>
            <a:r>
              <a:rPr lang="fr-FR" dirty="0" smtClean="0"/>
              <a:t>publique</a:t>
            </a:r>
            <a:r>
              <a:rPr lang="pl-PL" dirty="0" smtClean="0"/>
              <a:t>, Zb. Orz. 2011, s. I-2551:</a:t>
            </a:r>
          </a:p>
          <a:p>
            <a:pPr lvl="1"/>
            <a:r>
              <a:rPr lang="pl-PL" dirty="0"/>
              <a:t>Artykuł 24 ust. 1 dyrektywy 2006/123/WE Parlamentu Europejskiego i Rady z dnia 12 grudnia 2006 r. dotyczącej usług na rynku wewnętrznym należy interpretować w ten sposób, że </a:t>
            </a:r>
            <a:r>
              <a:rPr lang="pl-PL" b="1" u="sng" dirty="0"/>
              <a:t>sprzeciwia się on przepisom krajowym, które całkowicie zakazują przedstawicielom zawodu regulowanego, takiego jak zawód eksperta księgowego, podejmowania działań akwizycyjnych</a:t>
            </a:r>
            <a:r>
              <a:rPr lang="pl-PL" b="1" dirty="0" smtClean="0"/>
              <a:t>.</a:t>
            </a:r>
          </a:p>
          <a:p>
            <a:pPr lvl="2"/>
            <a:r>
              <a:rPr lang="pl-PL" b="1" dirty="0" smtClean="0">
                <a:sym typeface="Wingdings" panose="05000000000000000000" pitchFamily="2" charset="2"/>
              </a:rPr>
              <a:t> </a:t>
            </a:r>
            <a:r>
              <a:rPr lang="pl-PL" dirty="0" smtClean="0">
                <a:sym typeface="Wingdings" panose="05000000000000000000" pitchFamily="2" charset="2"/>
              </a:rPr>
              <a:t>z tego powodu Francja pracuje nad przepisami znoszącymi zakaz akwizycji w stosunku do adwokatów.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WYROK TSUE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339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24. Tytułem wstępu należy zauważyć, że art. 24 dyrektywy 2006/123, zatytułowany „Informacje handlowe dostarczane przez zawody regulowane”, określa dwa obowiązki państw członkowskich. Po pierwsze, jego ust. 1 </a:t>
            </a:r>
            <a:r>
              <a:rPr lang="pl-PL" u="sng" dirty="0"/>
              <a:t>wymaga, aby państwa członkowskie zniosły wszelkie całkowite zakazy dotyczące informacji handlowych dostarczanych przez zawody regulowane</a:t>
            </a:r>
            <a:r>
              <a:rPr lang="pl-PL" dirty="0"/>
              <a:t>. Po drugie, ust. 2 rzeczonego artykułu </a:t>
            </a:r>
            <a:r>
              <a:rPr lang="pl-PL" u="sng" dirty="0"/>
              <a:t>zobowiązuje państwa członkowskie do zapewnienia zgodności informacji handlowych dostarczanych przez zawody regulowane z zasadami dotyczącymi wykonywania zawodu, zgodnymi z prawem Unii i odnoszącymi się w szczególności do niezależności, godności i uczciwości zawodowej, a także do tajemnicy zawodowej</a:t>
            </a:r>
            <a:r>
              <a:rPr lang="pl-PL" dirty="0"/>
              <a:t> – w sposób odpowiadający szczególnemu charakterowi każdego zawodu. Rzeczone zasady dotyczące wykonywania zawodu muszą być niedyskryminacyjne, uzasadnione nadrzędnymi względami interesu ogólnego i proporcjonalne.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WYROK TSUE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23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11256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29. Zarówno z celu tegoż art. 24, jak i z kontekstu, w jaki się on wpisuje, wynika, że, jak słusznie podnosi Komisja Europejska, </a:t>
            </a:r>
            <a:r>
              <a:rPr lang="pl-PL" u="sng" dirty="0"/>
              <a:t>zamiarem prawodawcy unijnego było nie tylko zniesienie stosowania całkowitych zakazów dotyczących informacji handlowych dla członków zawodów regulowanych w jakiejkolwiek formie, lecz również zniesienie zakazu wykorzystywania jednej lub kilku form informacji handlowej </a:t>
            </a:r>
            <a:r>
              <a:rPr lang="pl-PL" dirty="0"/>
              <a:t>w rozumieniu art. 4 pkt 12 dyrektywy 2006/123, w szczególności takich jak reklama, marketing bezpośredni lub sponsorowanie. Ze względu na przykłady zawarte w motywie 100 wskazanej dyrektywy za całkowite zakazy wykluczone </a:t>
            </a:r>
            <a:r>
              <a:rPr lang="pl-PL" u="sng" dirty="0"/>
              <a:t>przez art. 24 ust. 1 owej dyrektywy należy również uważać zasady dotyczące wykonywania zawodu zakazujące dostarczania w jednym lub kilku środkach przekazu informacji dotyczących usługodawcy lub jego działalności</a:t>
            </a:r>
            <a:r>
              <a:rPr lang="pl-PL" dirty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WYROK TSUE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083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41. Należy </a:t>
            </a:r>
            <a:r>
              <a:rPr lang="pl-PL" dirty="0"/>
              <a:t>stwierdzić, że </a:t>
            </a:r>
            <a:r>
              <a:rPr lang="pl-PL" u="sng" dirty="0"/>
              <a:t>zakaz akwizycji taki jak przewidziany przez rzeczony art. 12‑I jest zakreślony szeroko, ponieważ zabrania wszelkiej działalności akwizycyjnej, niezależnie od jej formy, treści lub zastosowanych działań.</a:t>
            </a:r>
            <a:r>
              <a:rPr lang="pl-PL" dirty="0"/>
              <a:t> Zakaz ten obejmuje więc wykluczenie wszelkich środków komunikacji umożliwiających realizację tej formy informacji </a:t>
            </a:r>
            <a:r>
              <a:rPr lang="pl-PL" dirty="0" smtClean="0"/>
              <a:t>handlowej.</a:t>
            </a:r>
          </a:p>
          <a:p>
            <a:r>
              <a:rPr lang="pl-PL" dirty="0"/>
              <a:t> Jednakże, </a:t>
            </a:r>
            <a:r>
              <a:rPr lang="pl-PL" dirty="0" smtClean="0"/>
              <a:t>[…] </a:t>
            </a:r>
            <a:r>
              <a:rPr lang="pl-PL" u="sng" dirty="0" smtClean="0"/>
              <a:t>przepisy </a:t>
            </a:r>
            <a:r>
              <a:rPr lang="pl-PL" u="sng" dirty="0"/>
              <a:t>będące przedmiotem sprawy przed sądem krajowym całkowicie zakazują jednej formy informacji handlowej </a:t>
            </a:r>
            <a:r>
              <a:rPr lang="pl-PL" dirty="0"/>
              <a:t>i z tego względu wchodzą w zakres stosowania art. 24 ust. 1 dyrektywy 2006/123. </a:t>
            </a:r>
            <a:r>
              <a:rPr lang="pl-PL" u="sng" dirty="0"/>
              <a:t>Są one zatem niezgodne z tą dyrektywą i nie mogą być uzasadnione</a:t>
            </a:r>
            <a:r>
              <a:rPr lang="pl-PL" dirty="0"/>
              <a:t> na mocy art. 24 ust. 2 dyrektywy 2006/123, </a:t>
            </a:r>
            <a:r>
              <a:rPr lang="pl-PL" u="sng" dirty="0"/>
              <a:t>nawet jeśli są one niedyskryminacyjne, oparte na nadrzędnym względzie interesu ogólnego i </a:t>
            </a:r>
            <a:r>
              <a:rPr lang="pl-PL" u="sng" dirty="0" smtClean="0"/>
              <a:t>proporcjonalne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WYROK TSUE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260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Zakres uregulowań:</a:t>
            </a:r>
          </a:p>
          <a:p>
            <a:pPr lvl="1"/>
            <a:r>
              <a:rPr lang="pl-PL" dirty="0" smtClean="0"/>
              <a:t>szczegółowy</a:t>
            </a:r>
            <a:r>
              <a:rPr lang="pl-PL" dirty="0"/>
              <a:t>;</a:t>
            </a:r>
          </a:p>
          <a:p>
            <a:pPr lvl="1"/>
            <a:r>
              <a:rPr lang="pl-PL" dirty="0" smtClean="0"/>
              <a:t>ogólne </a:t>
            </a:r>
            <a:r>
              <a:rPr lang="pl-PL" dirty="0"/>
              <a:t>sformułowanie i pozostawienie doprecyzowania orzecznictwu</a:t>
            </a:r>
            <a:r>
              <a:rPr lang="pl-PL" dirty="0" smtClean="0"/>
              <a:t>.</a:t>
            </a:r>
          </a:p>
          <a:p>
            <a:r>
              <a:rPr lang="pl-PL" dirty="0"/>
              <a:t>Sposób uregulowania:</a:t>
            </a:r>
          </a:p>
          <a:p>
            <a:pPr lvl="1"/>
            <a:r>
              <a:rPr lang="pl-PL" dirty="0" smtClean="0"/>
              <a:t>ogólne </a:t>
            </a:r>
            <a:r>
              <a:rPr lang="pl-PL" dirty="0"/>
              <a:t>dopuszczenie reklamy i określenie </a:t>
            </a:r>
            <a:r>
              <a:rPr lang="pl-PL" dirty="0" smtClean="0"/>
              <a:t>wyjątków (zasada w Europie);</a:t>
            </a:r>
            <a:endParaRPr lang="pl-PL" dirty="0"/>
          </a:p>
          <a:p>
            <a:pPr lvl="1"/>
            <a:r>
              <a:rPr lang="pl-PL" dirty="0" smtClean="0"/>
              <a:t>ogólne </a:t>
            </a:r>
            <a:r>
              <a:rPr lang="pl-PL" dirty="0"/>
              <a:t>zakazanie reklamy i określenie wyjątków</a:t>
            </a:r>
            <a:r>
              <a:rPr lang="pl-PL" dirty="0" smtClean="0"/>
              <a:t>.</a:t>
            </a:r>
          </a:p>
          <a:p>
            <a:r>
              <a:rPr lang="pl-PL" sz="2800" dirty="0"/>
              <a:t>Problemy do uregulowania:</a:t>
            </a:r>
          </a:p>
          <a:p>
            <a:pPr lvl="1"/>
            <a:r>
              <a:rPr lang="pl-PL" sz="2400" dirty="0" smtClean="0"/>
              <a:t>reklama </a:t>
            </a:r>
            <a:r>
              <a:rPr lang="pl-PL" sz="2400" dirty="0"/>
              <a:t>adwokata</a:t>
            </a:r>
          </a:p>
          <a:p>
            <a:pPr lvl="1"/>
            <a:r>
              <a:rPr lang="pl-PL" sz="2400" dirty="0" smtClean="0"/>
              <a:t>reklama </a:t>
            </a:r>
            <a:r>
              <a:rPr lang="pl-PL" sz="2400" dirty="0"/>
              <a:t>samorządu</a:t>
            </a:r>
          </a:p>
          <a:p>
            <a:pPr lvl="1"/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99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Zakres uregulowania:</a:t>
            </a:r>
          </a:p>
          <a:p>
            <a:pPr lvl="1"/>
            <a:r>
              <a:rPr lang="pl-PL" dirty="0" smtClean="0"/>
              <a:t>reklama </a:t>
            </a:r>
            <a:r>
              <a:rPr lang="pl-PL" dirty="0"/>
              <a:t>a informacja;</a:t>
            </a:r>
          </a:p>
          <a:p>
            <a:pPr lvl="1"/>
            <a:r>
              <a:rPr lang="pl-PL" dirty="0" smtClean="0"/>
              <a:t>reklama </a:t>
            </a:r>
            <a:r>
              <a:rPr lang="pl-PL" dirty="0"/>
              <a:t>a relacje z opinią </a:t>
            </a:r>
            <a:r>
              <a:rPr lang="pl-PL" dirty="0" smtClean="0"/>
              <a:t>publiczną</a:t>
            </a:r>
            <a:r>
              <a:rPr lang="pl-PL" dirty="0"/>
              <a:t> </a:t>
            </a:r>
            <a:r>
              <a:rPr lang="pl-PL" dirty="0" smtClean="0"/>
              <a:t>(tylko </a:t>
            </a:r>
            <a:r>
              <a:rPr lang="pl-PL" dirty="0"/>
              <a:t>reklama, czy też formy informacji  - szyldy, ogłoszenia prasowe, papier korespondencyjny, wizytówki, strony internetowe, blogi, portale </a:t>
            </a:r>
            <a:r>
              <a:rPr lang="pl-PL" dirty="0" err="1"/>
              <a:t>społecznościowe</a:t>
            </a:r>
            <a:r>
              <a:rPr lang="pl-PL" dirty="0" smtClean="0"/>
              <a:t>);</a:t>
            </a:r>
          </a:p>
          <a:p>
            <a:r>
              <a:rPr lang="pl-PL" sz="2800" dirty="0"/>
              <a:t>Jednolite podejście:</a:t>
            </a:r>
          </a:p>
          <a:p>
            <a:pPr lvl="1"/>
            <a:r>
              <a:rPr lang="pl-PL" sz="2400" dirty="0" smtClean="0"/>
              <a:t>zakaz </a:t>
            </a:r>
            <a:r>
              <a:rPr lang="pl-PL" sz="2400" dirty="0"/>
              <a:t>akwizycji;</a:t>
            </a:r>
          </a:p>
          <a:p>
            <a:pPr lvl="1"/>
            <a:r>
              <a:rPr lang="pl-PL" sz="2400" dirty="0" smtClean="0"/>
              <a:t>zakaz </a:t>
            </a:r>
            <a:r>
              <a:rPr lang="pl-PL" sz="2400" dirty="0"/>
              <a:t>płacenia za przysyłanie klientów;</a:t>
            </a:r>
          </a:p>
          <a:p>
            <a:pPr lvl="1"/>
            <a:r>
              <a:rPr lang="pl-PL" sz="2400" dirty="0" smtClean="0"/>
              <a:t>zakaz </a:t>
            </a:r>
            <a:r>
              <a:rPr lang="pl-PL" sz="2400" dirty="0"/>
              <a:t>używania osób trzecich do omijania ograniczeń w reklamie;</a:t>
            </a:r>
          </a:p>
          <a:p>
            <a:pPr lvl="1"/>
            <a:r>
              <a:rPr lang="pl-PL" sz="2400" dirty="0" smtClean="0"/>
              <a:t>reklama </a:t>
            </a:r>
            <a:r>
              <a:rPr lang="pl-PL" sz="2400" dirty="0"/>
              <a:t>porównawcza;</a:t>
            </a:r>
          </a:p>
          <a:p>
            <a:pPr lvl="1"/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064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Kwestia specjalizacji:</a:t>
            </a:r>
          </a:p>
          <a:p>
            <a:pPr lvl="1"/>
            <a:r>
              <a:rPr lang="pl-PL" dirty="0" smtClean="0"/>
              <a:t>czy </a:t>
            </a:r>
            <a:r>
              <a:rPr lang="pl-PL" dirty="0"/>
              <a:t>można podawać specjalizacje</a:t>
            </a:r>
            <a:r>
              <a:rPr lang="pl-PL" dirty="0" smtClean="0"/>
              <a:t>? Specjalizacja/dziedziny preferowane </a:t>
            </a:r>
            <a:r>
              <a:rPr lang="pl-PL" dirty="0" smtClean="0">
                <a:sym typeface="Wingdings" panose="05000000000000000000" pitchFamily="2" charset="2"/>
              </a:rPr>
              <a:t> odrębne przepisy w sprawie certyfikowania specjalizacji;</a:t>
            </a:r>
            <a:endParaRPr lang="pl-PL" dirty="0"/>
          </a:p>
          <a:p>
            <a:pPr lvl="1"/>
            <a:r>
              <a:rPr lang="pl-PL" dirty="0" smtClean="0"/>
              <a:t>ile </a:t>
            </a:r>
            <a:r>
              <a:rPr lang="pl-PL" dirty="0"/>
              <a:t>specjalizacji można podać</a:t>
            </a:r>
            <a:r>
              <a:rPr lang="pl-PL" dirty="0" smtClean="0"/>
              <a:t>?</a:t>
            </a:r>
          </a:p>
          <a:p>
            <a:pPr marL="393192" lvl="1" indent="0">
              <a:buNone/>
            </a:pPr>
            <a:endParaRPr lang="pl-PL" dirty="0" smtClean="0"/>
          </a:p>
          <a:p>
            <a:r>
              <a:rPr lang="pl-PL" b="1" dirty="0"/>
              <a:t>Czy rynek zmusi adwokatów do reklamy</a:t>
            </a:r>
            <a:r>
              <a:rPr lang="pl-PL" b="1" dirty="0" smtClean="0"/>
              <a:t>?</a:t>
            </a:r>
          </a:p>
          <a:p>
            <a:pPr lvl="1"/>
            <a:r>
              <a:rPr lang="pl-PL" b="1" dirty="0" smtClean="0"/>
              <a:t>Jeśli nie rynek, to Unia Europejska</a:t>
            </a:r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749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Austria</a:t>
            </a:r>
          </a:p>
          <a:p>
            <a:r>
              <a:rPr lang="pl-PL" dirty="0" smtClean="0"/>
              <a:t>Belgia</a:t>
            </a:r>
          </a:p>
          <a:p>
            <a:r>
              <a:rPr lang="pl-PL" dirty="0" smtClean="0"/>
              <a:t>Francja</a:t>
            </a:r>
          </a:p>
          <a:p>
            <a:r>
              <a:rPr lang="pl-PL" dirty="0" smtClean="0"/>
              <a:t>Hiszpania</a:t>
            </a:r>
          </a:p>
          <a:p>
            <a:r>
              <a:rPr lang="pl-PL" dirty="0" smtClean="0"/>
              <a:t>Luksemburg</a:t>
            </a:r>
          </a:p>
          <a:p>
            <a:r>
              <a:rPr lang="pl-PL" dirty="0" smtClean="0"/>
              <a:t>Niemcy</a:t>
            </a:r>
          </a:p>
          <a:p>
            <a:r>
              <a:rPr lang="pl-PL" dirty="0" smtClean="0"/>
              <a:t>Szwajcaria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Omawiane regulacje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454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Adwokat reklamuje się jakością swoich usług</a:t>
            </a:r>
          </a:p>
          <a:p>
            <a:pPr marL="109728" indent="0" algn="ctr">
              <a:buNone/>
            </a:pPr>
            <a:r>
              <a:rPr lang="pl-PL" sz="4000" dirty="0" smtClean="0">
                <a:sym typeface="Wingdings" panose="05000000000000000000" pitchFamily="2" charset="2"/>
              </a:rPr>
              <a:t> </a:t>
            </a:r>
            <a:endParaRPr lang="pl-PL" sz="4000" dirty="0" smtClean="0"/>
          </a:p>
          <a:p>
            <a:r>
              <a:rPr lang="pl-PL" dirty="0" smtClean="0"/>
              <a:t>Zasada: reklama jest dozwolona</a:t>
            </a:r>
          </a:p>
          <a:p>
            <a:r>
              <a:rPr lang="pl-PL" dirty="0" smtClean="0"/>
              <a:t>+ wyjątki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AUSTRIA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01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2 uregulowania – osobne dla OBFG (od 2001) i OVB (od 1999)</a:t>
            </a:r>
          </a:p>
          <a:p>
            <a:r>
              <a:rPr lang="pl-PL" dirty="0" smtClean="0"/>
              <a:t>Reklama funkcjonalna/osobista, zakaz akwizycji;</a:t>
            </a:r>
          </a:p>
          <a:p>
            <a:r>
              <a:rPr lang="pl-PL" dirty="0" smtClean="0"/>
              <a:t>Zasada: reklama jest dopuszczalna + ograniczenia;</a:t>
            </a:r>
          </a:p>
          <a:p>
            <a:r>
              <a:rPr lang="pl-PL" dirty="0" smtClean="0"/>
              <a:t>Zakaz reklamy porównawczej;</a:t>
            </a:r>
          </a:p>
          <a:p>
            <a:r>
              <a:rPr lang="pl-PL" dirty="0" smtClean="0"/>
              <a:t>Dziedziny preferowane/specjalizacja;</a:t>
            </a:r>
          </a:p>
          <a:p>
            <a:r>
              <a:rPr lang="pl-PL" dirty="0" smtClean="0"/>
              <a:t>Regulamin izbowy </a:t>
            </a:r>
            <a:r>
              <a:rPr lang="pl-PL" dirty="0" smtClean="0">
                <a:sym typeface="Wingdings" panose="05000000000000000000" pitchFamily="2" charset="2"/>
              </a:rPr>
              <a:t> obowiązek notyfikacji/autoryzacji;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Szczególne uprawnienia dziekanów.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BELGIA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96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Reklama funkcjonalna/osobista; zakaz akwizycji;</a:t>
            </a:r>
          </a:p>
          <a:p>
            <a:r>
              <a:rPr lang="pl-PL" dirty="0" smtClean="0"/>
              <a:t>Bardzo ograniczone środki reklamowe </a:t>
            </a:r>
            <a:r>
              <a:rPr lang="pl-PL" dirty="0" smtClean="0">
                <a:sym typeface="Wingdings" panose="05000000000000000000" pitchFamily="2" charset="2"/>
              </a:rPr>
              <a:t> uregulowanie przypominające polskie przepisy o informacji;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Notyfikacja projektu reklamy Radzie;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Szczególne uregulowanie </a:t>
            </a:r>
            <a:r>
              <a:rPr lang="pl-PL" dirty="0" err="1" smtClean="0">
                <a:sym typeface="Wingdings" panose="05000000000000000000" pitchFamily="2" charset="2"/>
              </a:rPr>
              <a:t>ws</a:t>
            </a:r>
            <a:r>
              <a:rPr lang="pl-PL" dirty="0" smtClean="0">
                <a:sym typeface="Wingdings" panose="05000000000000000000" pitchFamily="2" charset="2"/>
              </a:rPr>
              <a:t>. </a:t>
            </a:r>
            <a:r>
              <a:rPr lang="pl-PL" dirty="0">
                <a:sym typeface="Wingdings" panose="05000000000000000000" pitchFamily="2" charset="2"/>
              </a:rPr>
              <a:t>p</a:t>
            </a:r>
            <a:r>
              <a:rPr lang="pl-PL" dirty="0" smtClean="0">
                <a:sym typeface="Wingdings" panose="05000000000000000000" pitchFamily="2" charset="2"/>
              </a:rPr>
              <a:t>apieru firmowego;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Dziedziny preferowane/specjalizacja;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Informowanie Rady o stronie internetowej i domenie;</a:t>
            </a:r>
          </a:p>
          <a:p>
            <a:r>
              <a:rPr lang="pl-PL" dirty="0" smtClean="0">
                <a:sym typeface="Wingdings" panose="05000000000000000000" pitchFamily="2" charset="2"/>
              </a:rPr>
              <a:t>Odwołanie do bloga/portalu </a:t>
            </a:r>
            <a:r>
              <a:rPr lang="pl-PL" dirty="0" err="1" smtClean="0">
                <a:sym typeface="Wingdings" panose="05000000000000000000" pitchFamily="2" charset="2"/>
              </a:rPr>
              <a:t>społecznościowego</a:t>
            </a:r>
            <a:r>
              <a:rPr lang="pl-PL" dirty="0" smtClean="0">
                <a:sym typeface="Wingdings" panose="05000000000000000000" pitchFamily="2" charset="2"/>
              </a:rPr>
              <a:t>.</a:t>
            </a:r>
            <a:endParaRPr lang="pl-PL" dirty="0">
              <a:sym typeface="Wingdings" panose="05000000000000000000" pitchFamily="2" charset="2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FRANCJA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10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Zasada: reklama jest dopuszczalna + wyjątki;</a:t>
            </a:r>
          </a:p>
          <a:p>
            <a:r>
              <a:rPr lang="pl-PL" dirty="0" smtClean="0"/>
              <a:t>Zakaz reklamy porównawczej, obiecywania wyników, przechwalanie się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HISZPANIA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09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Reklama funkcjonalna/osobista;</a:t>
            </a:r>
          </a:p>
          <a:p>
            <a:r>
              <a:rPr lang="pl-PL" dirty="0" smtClean="0"/>
              <a:t>Zasada: reklama jest dopuszczalna + wyjątki;</a:t>
            </a:r>
          </a:p>
          <a:p>
            <a:r>
              <a:rPr lang="pl-PL" dirty="0" smtClean="0"/>
              <a:t>Uregulowanie dotyczące stron internetowych;</a:t>
            </a:r>
          </a:p>
          <a:p>
            <a:r>
              <a:rPr lang="pl-PL" dirty="0" smtClean="0"/>
              <a:t>Dziedziny preferowane (max. 5);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LUKSEMBURG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23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Zasada ogólna: reklama jest dozwolona + wyjątki;</a:t>
            </a:r>
          </a:p>
          <a:p>
            <a:r>
              <a:rPr lang="pl-PL" dirty="0" smtClean="0"/>
              <a:t>Dziedziny preferowane/specjalizacje;</a:t>
            </a:r>
          </a:p>
          <a:p>
            <a:r>
              <a:rPr lang="pl-PL" dirty="0" smtClean="0"/>
              <a:t>Przykłady z orzecznictwa:</a:t>
            </a:r>
          </a:p>
          <a:p>
            <a:pPr lvl="1"/>
            <a:r>
              <a:rPr lang="pl-PL" dirty="0"/>
              <a:t>Użycie ustawowo chronionej nazwy, jak np. zawodu, jako domeny internetowej dozwolone jest tylko osobom, które należą do tego zawodu lub </a:t>
            </a:r>
            <a:r>
              <a:rPr lang="pl-PL" dirty="0" smtClean="0"/>
              <a:t>samorządu;</a:t>
            </a:r>
          </a:p>
          <a:p>
            <a:pPr lvl="1"/>
            <a:r>
              <a:rPr lang="pl-PL" dirty="0"/>
              <a:t>Utrzymywanie tzw. gorącej linii (czy telefonu zaufania) poradnictwa prawnego, przy pomocy której adwokat może anonimowo udzielać porad prawnych, jest </a:t>
            </a:r>
            <a:r>
              <a:rPr lang="pl-PL" dirty="0" smtClean="0"/>
              <a:t>dopuszczalne;</a:t>
            </a:r>
          </a:p>
          <a:p>
            <a:pPr lvl="1"/>
            <a:r>
              <a:rPr lang="pl-PL" dirty="0"/>
              <a:t>Dopuszczalne jest umieszczenie na stronie internetowej formularza kontaktowego, przy pomocy którego klient może przedstawić problem </a:t>
            </a:r>
            <a:r>
              <a:rPr lang="pl-PL" dirty="0" smtClean="0"/>
              <a:t>prawny;</a:t>
            </a:r>
          </a:p>
          <a:p>
            <a:pPr lvl="1"/>
            <a:r>
              <a:rPr lang="pl-PL" dirty="0"/>
              <a:t>Określenia takie jak „Specjalistyczne adwokackie wykształcenie do prowadzenia spraw...”, czy „Certyfikowany uczestnik szkolenia adwokackiego do spraw ...”, itp. są niedopuszczalne z powodu ryzyka wprowadzania w </a:t>
            </a:r>
            <a:r>
              <a:rPr lang="pl-PL" dirty="0" smtClean="0"/>
              <a:t>błąd;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NIEMCY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31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Przykłady z orzecznictwa:</a:t>
            </a:r>
          </a:p>
          <a:p>
            <a:pPr lvl="1"/>
            <a:r>
              <a:rPr lang="pl-PL" dirty="0"/>
              <a:t>W orzecznictwie sporne jest reklamowanie się przy użyciu sformułowań, jak „dopuszczony do występowania przed </a:t>
            </a:r>
            <a:r>
              <a:rPr lang="pl-PL" dirty="0" err="1"/>
              <a:t>Landesgericht</a:t>
            </a:r>
            <a:r>
              <a:rPr lang="pl-PL" dirty="0"/>
              <a:t> i </a:t>
            </a:r>
            <a:r>
              <a:rPr lang="pl-PL" dirty="0" err="1"/>
              <a:t>Oberlandesgericht</a:t>
            </a:r>
            <a:r>
              <a:rPr lang="pl-PL" dirty="0" smtClean="0"/>
              <a:t>”;</a:t>
            </a:r>
          </a:p>
          <a:p>
            <a:pPr lvl="1"/>
            <a:r>
              <a:rPr lang="pl-PL" dirty="0"/>
              <a:t>Dopuszczalne jest używanie nazwy fantazyjnej w przypadku kancelarii utworzonej na zasadach spółki </a:t>
            </a:r>
            <a:r>
              <a:rPr lang="pl-PL" dirty="0" smtClean="0"/>
              <a:t>partnerskiej;</a:t>
            </a:r>
          </a:p>
          <a:p>
            <a:pPr lvl="1"/>
            <a:r>
              <a:rPr lang="pl-PL" dirty="0"/>
              <a:t>Dopuszczalne są ogłoszenia prasowe ze wskazanymi cenami sztywnymi świadczenia </a:t>
            </a:r>
            <a:r>
              <a:rPr lang="pl-PL" dirty="0" smtClean="0"/>
              <a:t>usług;</a:t>
            </a:r>
          </a:p>
          <a:p>
            <a:pPr lvl="1"/>
            <a:r>
              <a:rPr lang="pl-PL" dirty="0"/>
              <a:t>Reklama na złotych stronach w rubryce adwokat-specjalista jest dopuszczalna tylko dla </a:t>
            </a:r>
            <a:r>
              <a:rPr lang="pl-PL" dirty="0" smtClean="0"/>
              <a:t>adwokatów-specjalistów;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NIEMCY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792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152</TotalTime>
  <Words>713</Words>
  <Application>Microsoft Office PowerPoint</Application>
  <PresentationFormat>Pokaz na ekranie (4:3)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Hol</vt:lpstr>
      <vt:lpstr>Przegląd regulacji europejskich w sprawie reklamy usług adwokackich</vt:lpstr>
      <vt:lpstr>Omawiane regulacje</vt:lpstr>
      <vt:lpstr>AUSTRIA</vt:lpstr>
      <vt:lpstr>BELGIA</vt:lpstr>
      <vt:lpstr>FRANCJA</vt:lpstr>
      <vt:lpstr>HISZPANIA</vt:lpstr>
      <vt:lpstr>LUKSEMBURG</vt:lpstr>
      <vt:lpstr>NIEMCY</vt:lpstr>
      <vt:lpstr>NIEMCY</vt:lpstr>
      <vt:lpstr>NIEMCY</vt:lpstr>
      <vt:lpstr>SZWAJCARIA</vt:lpstr>
      <vt:lpstr>WYROK TSUE</vt:lpstr>
      <vt:lpstr>WYROK TSUE</vt:lpstr>
      <vt:lpstr>WYROK TSUE</vt:lpstr>
      <vt:lpstr>WYROK TSUE</vt:lpstr>
      <vt:lpstr>WNIOSKI:</vt:lpstr>
      <vt:lpstr>WNIOSKI:</vt:lpstr>
      <vt:lpstr>WNIOSKI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Przegląd regulacji międzynarodowych w sprawie reklamy usług adwokackich</dc:title>
  <dc:creator>Madzia</dc:creator>
  <cp:lastModifiedBy>Joanna Sędek</cp:lastModifiedBy>
  <cp:revision>33</cp:revision>
  <dcterms:created xsi:type="dcterms:W3CDTF">2013-10-03T11:06:50Z</dcterms:created>
  <dcterms:modified xsi:type="dcterms:W3CDTF">2013-10-15T12:31:38Z</dcterms:modified>
</cp:coreProperties>
</file>