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2" r:id="rId6"/>
    <p:sldId id="260" r:id="rId7"/>
    <p:sldId id="264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9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49E6AF-91EA-49A6-8F2F-1A374D4FFBD7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6626B-334B-48EF-9CD1-80B95F7B46B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2477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6626B-334B-48EF-9CD1-80B95F7B46B8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05205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6626B-334B-48EF-9CD1-80B95F7B46B8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277516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6626B-334B-48EF-9CD1-80B95F7B46B8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597289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6626B-334B-48EF-9CD1-80B95F7B46B8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105056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6626B-334B-48EF-9CD1-80B95F7B46B8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919041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6626B-334B-48EF-9CD1-80B95F7B46B8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609300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6626B-334B-48EF-9CD1-80B95F7B46B8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03792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8BE2EFD-6F63-4740-9476-AE5E9A3E1C12}" type="datetimeFigureOut">
              <a:rPr lang="pl-PL" smtClean="0"/>
              <a:pPr/>
              <a:t>2012-07-04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990100E-3705-4D84-A1AF-EE4A53B9BC1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7772400" cy="2383905"/>
          </a:xfrm>
        </p:spPr>
        <p:txBody>
          <a:bodyPr anchor="ctr"/>
          <a:lstStyle/>
          <a:p>
            <a:r>
              <a:rPr lang="pl-PL" dirty="0" smtClean="0"/>
              <a:t>Sąd </a:t>
            </a:r>
            <a:r>
              <a:rPr lang="pl-PL" dirty="0"/>
              <a:t>P</a:t>
            </a:r>
            <a:r>
              <a:rPr lang="pl-PL" dirty="0" smtClean="0"/>
              <a:t>olubowny Adwokatury Polskiej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49100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l-PL" dirty="0" smtClean="0"/>
              <a:t>Regulacje prawne</a:t>
            </a:r>
            <a:endParaRPr lang="pl-PL" dirty="0"/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8200" y="1951577"/>
            <a:ext cx="4038600" cy="3823208"/>
          </a:xfrm>
        </p:spPr>
      </p:pic>
      <p:sp>
        <p:nvSpPr>
          <p:cNvPr id="5" name="Symbol zastępczy zawartości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Sąd polubowny został powołany uchwałą Naczelnej Rady Adwokackiej z              19 listopada 2011 roku</a:t>
            </a:r>
          </a:p>
          <a:p>
            <a:r>
              <a:rPr lang="pl-PL" dirty="0" smtClean="0"/>
              <a:t>Sąd ten stanowi kontynuację Sądu Polubownego przy Fundacji Adwokatury Polskiej i Ośrodku Badawczym Adwokatury im. adw. Witolda Bayera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923506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l-PL" dirty="0" smtClean="0"/>
              <a:t>Sąd polubowny - definicja</a:t>
            </a:r>
            <a:endParaRPr lang="pl-PL" dirty="0"/>
          </a:p>
        </p:txBody>
      </p:sp>
      <p:pic>
        <p:nvPicPr>
          <p:cNvPr id="7" name="Symbol zastępczy zawartości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8200" y="2515394"/>
            <a:ext cx="4038600" cy="2695575"/>
          </a:xfrm>
        </p:spPr>
      </p:pic>
      <p:sp>
        <p:nvSpPr>
          <p:cNvPr id="6" name="Symbol zastępczy zawartości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 smtClean="0"/>
              <a:t>Sąd </a:t>
            </a:r>
            <a:r>
              <a:rPr lang="pl-PL" sz="2800" dirty="0"/>
              <a:t>polubowny jest sądem niepaństwowym, orzekającym w sporach cywilnoprawnych poddanych mu pod rozstrzygnięcie mocą zapisu na sąd polubowny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9081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l-PL" dirty="0" smtClean="0"/>
              <a:t>Cel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3"/>
          </p:nvPr>
        </p:nvSpPr>
        <p:spPr>
          <a:xfrm>
            <a:off x="395536" y="1556792"/>
            <a:ext cx="4041648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200" dirty="0" smtClean="0"/>
              <a:t>Sąd Polubowny Adwokatury Polskiej jest stałym sądem polubownym rozpoznającym sprawy cywilne dotyczące działalności zawodowej adwokatów i aplikantów adwokackich. Przedmiotem postępowania przed Sądem mogą być również inne sprawy podlegające orzecznictwu sądów polubownych. </a:t>
            </a:r>
            <a:endParaRPr lang="pl-PL" sz="2200" dirty="0"/>
          </a:p>
        </p:txBody>
      </p:sp>
      <p:pic>
        <p:nvPicPr>
          <p:cNvPr id="7" name="Symbol zastępczy zawartości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33603" y="1600200"/>
            <a:ext cx="3667793" cy="4525963"/>
          </a:xfrm>
        </p:spPr>
      </p:pic>
      <p:sp>
        <p:nvSpPr>
          <p:cNvPr id="3" name="pole tekstowe 2"/>
          <p:cNvSpPr txBox="1"/>
          <p:nvPr/>
        </p:nvSpPr>
        <p:spPr>
          <a:xfrm>
            <a:off x="467544" y="6093296"/>
            <a:ext cx="4392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 smtClean="0"/>
              <a:t>Źródło: Regulamin Sądu Polubownego Adwokatury Polskiej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xmlns="" val="380924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Zasady sądu polubownego:</a:t>
            </a: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6016" y="2420887"/>
            <a:ext cx="3816424" cy="2761125"/>
          </a:xfrm>
        </p:spPr>
      </p:pic>
      <p:sp>
        <p:nvSpPr>
          <p:cNvPr id="4" name="Symbol zastępczy zawartości 3"/>
          <p:cNvSpPr>
            <a:spLocks noGrp="1"/>
          </p:cNvSpPr>
          <p:nvPr>
            <p:ph sz="quarter" idx="13"/>
          </p:nvPr>
        </p:nvSpPr>
        <p:spPr>
          <a:xfrm>
            <a:off x="365760" y="1772816"/>
            <a:ext cx="4041648" cy="4353664"/>
          </a:xfrm>
        </p:spPr>
        <p:txBody>
          <a:bodyPr>
            <a:normAutofit lnSpcReduction="10000"/>
          </a:bodyPr>
          <a:lstStyle/>
          <a:p>
            <a:r>
              <a:rPr lang="pl-PL" sz="2800" dirty="0" smtClean="0"/>
              <a:t>Poufność</a:t>
            </a:r>
          </a:p>
          <a:p>
            <a:r>
              <a:rPr lang="pl-PL" sz="2800" dirty="0" smtClean="0"/>
              <a:t>Równouprawnienie stron</a:t>
            </a:r>
          </a:p>
          <a:p>
            <a:r>
              <a:rPr lang="pl-PL" sz="2800" dirty="0" smtClean="0"/>
              <a:t>Dyspozycyjność</a:t>
            </a:r>
          </a:p>
          <a:p>
            <a:r>
              <a:rPr lang="pl-PL" sz="2800" dirty="0" smtClean="0"/>
              <a:t>Kontradyktoryjność</a:t>
            </a:r>
          </a:p>
          <a:p>
            <a:r>
              <a:rPr lang="pl-PL" sz="2800" dirty="0" smtClean="0"/>
              <a:t>Co do zasady - jednoinstancyjne </a:t>
            </a:r>
          </a:p>
          <a:p>
            <a:r>
              <a:rPr lang="pl-PL" sz="2800" dirty="0" smtClean="0"/>
              <a:t>Szybkość postępowania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183856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00808"/>
          </a:xfrm>
        </p:spPr>
        <p:txBody>
          <a:bodyPr/>
          <a:lstStyle/>
          <a:p>
            <a:r>
              <a:rPr lang="pl-PL" dirty="0" smtClean="0"/>
              <a:t>Kto może zostać arbitrem?</a:t>
            </a: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0" y="2420888"/>
            <a:ext cx="4038600" cy="2692400"/>
          </a:xfrm>
        </p:spPr>
      </p:pic>
      <p:sp>
        <p:nvSpPr>
          <p:cNvPr id="4" name="Symbol zastępczy zawartości 3"/>
          <p:cNvSpPr>
            <a:spLocks noGrp="1"/>
          </p:cNvSpPr>
          <p:nvPr>
            <p:ph sz="quarter" idx="13"/>
          </p:nvPr>
        </p:nvSpPr>
        <p:spPr>
          <a:xfrm>
            <a:off x="395536" y="1556792"/>
            <a:ext cx="4041648" cy="4824536"/>
          </a:xfrm>
        </p:spPr>
        <p:txBody>
          <a:bodyPr>
            <a:noAutofit/>
          </a:bodyPr>
          <a:lstStyle/>
          <a:p>
            <a:r>
              <a:rPr lang="pl-PL" sz="1800" dirty="0" smtClean="0"/>
              <a:t>Arbitrem w postępowaniu przed Sądem Polubownym Adwokatury Polskiej może być każda osoba wpisana na listę adwokatów</a:t>
            </a:r>
          </a:p>
          <a:p>
            <a:r>
              <a:rPr lang="pl-PL" sz="1800" dirty="0" smtClean="0"/>
              <a:t>Jeżeli jedną ze stron postępowania jest aplikant adwokacki, arbitrem może być także aplikant adwokacki</a:t>
            </a:r>
          </a:p>
          <a:p>
            <a:r>
              <a:rPr lang="pl-PL" sz="1800" dirty="0" smtClean="0"/>
              <a:t>Jeżeli jedną ze stron sporu jest radca prawny, arbitrem może być osoba wpisana na listę radców prawnych</a:t>
            </a:r>
          </a:p>
          <a:p>
            <a:r>
              <a:rPr lang="pl-PL" sz="1800" dirty="0" smtClean="0"/>
              <a:t>Jeżeli jedną ze stron jest aplikant radcowski, arbitrem może być także aplikant radcowski</a:t>
            </a:r>
          </a:p>
          <a:p>
            <a:endParaRPr lang="pl-PL" sz="1800" dirty="0"/>
          </a:p>
        </p:txBody>
      </p:sp>
      <p:sp>
        <p:nvSpPr>
          <p:cNvPr id="3" name="Prostokąt 2"/>
          <p:cNvSpPr/>
          <p:nvPr/>
        </p:nvSpPr>
        <p:spPr>
          <a:xfrm>
            <a:off x="611560" y="6502282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100" dirty="0"/>
              <a:t>Źródło: Regulamin Sądu Polubownego Adwokatury Polskiej</a:t>
            </a:r>
          </a:p>
        </p:txBody>
      </p:sp>
    </p:spTree>
    <p:extLst>
      <p:ext uri="{BB962C8B-B14F-4D97-AF65-F5344CB8AC3E}">
        <p14:creationId xmlns:p14="http://schemas.microsoft.com/office/powerpoint/2010/main" xmlns="" val="1145317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l-PL" dirty="0" smtClean="0"/>
              <a:t>Urzędowanie </a:t>
            </a: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99992" y="2060848"/>
            <a:ext cx="4173647" cy="2785909"/>
          </a:xfrm>
        </p:spPr>
      </p:pic>
      <p:sp>
        <p:nvSpPr>
          <p:cNvPr id="4" name="Symbol zastępczy zawartości 3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Siedziba Sądu znajduje się w biurze Naczelnej Rady Adwokackiej </a:t>
            </a:r>
          </a:p>
          <a:p>
            <a:r>
              <a:rPr lang="pl-PL" dirty="0" smtClean="0"/>
              <a:t>Regulamin przewiduje orzekanie w miejscowości stanowiącej siedzibę Okręgowej Rady Adwokackiej strony pozwanej</a:t>
            </a:r>
          </a:p>
          <a:p>
            <a:r>
              <a:rPr lang="pl-PL" dirty="0" smtClean="0"/>
              <a:t>Strona </a:t>
            </a:r>
            <a:r>
              <a:rPr lang="pl-PL" dirty="0" err="1" smtClean="0"/>
              <a:t>www.adwokatura.pl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230097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erownictwo">
  <a:themeElements>
    <a:clrScheme name="Kierownictw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ierownictw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ierownictw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173</TotalTime>
  <Words>225</Words>
  <Application>Microsoft Office PowerPoint</Application>
  <PresentationFormat>Pokaz na ekranie (4:3)</PresentationFormat>
  <Paragraphs>33</Paragraphs>
  <Slides>7</Slides>
  <Notes>7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Kierownictwo</vt:lpstr>
      <vt:lpstr>Sąd Polubowny Adwokatury Polskiej </vt:lpstr>
      <vt:lpstr>Regulacje prawne</vt:lpstr>
      <vt:lpstr>Sąd polubowny - definicja</vt:lpstr>
      <vt:lpstr>Cel</vt:lpstr>
      <vt:lpstr>Zasady sądu polubownego:</vt:lpstr>
      <vt:lpstr>Kto może zostać arbitrem?</vt:lpstr>
      <vt:lpstr>Urzędowanie </vt:lpstr>
    </vt:vector>
  </TitlesOfParts>
  <Company>Gateway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Valued Gateway Customer</dc:creator>
  <cp:lastModifiedBy>Joanna Sędek</cp:lastModifiedBy>
  <cp:revision>15</cp:revision>
  <dcterms:created xsi:type="dcterms:W3CDTF">2012-04-16T11:50:51Z</dcterms:created>
  <dcterms:modified xsi:type="dcterms:W3CDTF">2012-07-04T10:20:57Z</dcterms:modified>
</cp:coreProperties>
</file>